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5" r:id="rId1"/>
  </p:sldMasterIdLst>
  <p:notesMasterIdLst>
    <p:notesMasterId r:id="rId29"/>
  </p:notesMasterIdLst>
  <p:handoutMasterIdLst>
    <p:handoutMasterId r:id="rId30"/>
  </p:handoutMasterIdLst>
  <p:sldIdLst>
    <p:sldId id="270" r:id="rId2"/>
    <p:sldId id="635" r:id="rId3"/>
    <p:sldId id="667" r:id="rId4"/>
    <p:sldId id="655" r:id="rId5"/>
    <p:sldId id="656" r:id="rId6"/>
    <p:sldId id="650" r:id="rId7"/>
    <p:sldId id="634" r:id="rId8"/>
    <p:sldId id="669" r:id="rId9"/>
    <p:sldId id="671" r:id="rId10"/>
    <p:sldId id="672" r:id="rId11"/>
    <p:sldId id="673" r:id="rId12"/>
    <p:sldId id="633" r:id="rId13"/>
    <p:sldId id="675" r:id="rId14"/>
    <p:sldId id="674" r:id="rId15"/>
    <p:sldId id="647" r:id="rId16"/>
    <p:sldId id="678" r:id="rId17"/>
    <p:sldId id="653" r:id="rId18"/>
    <p:sldId id="661" r:id="rId19"/>
    <p:sldId id="666" r:id="rId20"/>
    <p:sldId id="677" r:id="rId21"/>
    <p:sldId id="664" r:id="rId22"/>
    <p:sldId id="665" r:id="rId23"/>
    <p:sldId id="679" r:id="rId24"/>
    <p:sldId id="648" r:id="rId25"/>
    <p:sldId id="649" r:id="rId26"/>
    <p:sldId id="637" r:id="rId27"/>
    <p:sldId id="643" r:id="rId28"/>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Arial" pitchFamily="-60" charset="-52"/>
        <a:ea typeface="ＭＳ Ｐゴシック" pitchFamily="-60" charset="-128"/>
        <a:cs typeface="ＭＳ Ｐゴシック" pitchFamily="-60" charset="-128"/>
      </a:defRPr>
    </a:lvl1pPr>
    <a:lvl2pPr marL="457200" algn="l" rtl="0" fontAlgn="base">
      <a:spcBef>
        <a:spcPct val="0"/>
      </a:spcBef>
      <a:spcAft>
        <a:spcPct val="0"/>
      </a:spcAft>
      <a:defRPr sz="2400" kern="1200">
        <a:solidFill>
          <a:schemeClr val="tx1"/>
        </a:solidFill>
        <a:latin typeface="Arial" pitchFamily="-60" charset="-52"/>
        <a:ea typeface="ＭＳ Ｐゴシック" pitchFamily="-60" charset="-128"/>
        <a:cs typeface="ＭＳ Ｐゴシック" pitchFamily="-60" charset="-128"/>
      </a:defRPr>
    </a:lvl2pPr>
    <a:lvl3pPr marL="914400" algn="l" rtl="0" fontAlgn="base">
      <a:spcBef>
        <a:spcPct val="0"/>
      </a:spcBef>
      <a:spcAft>
        <a:spcPct val="0"/>
      </a:spcAft>
      <a:defRPr sz="2400" kern="1200">
        <a:solidFill>
          <a:schemeClr val="tx1"/>
        </a:solidFill>
        <a:latin typeface="Arial" pitchFamily="-60" charset="-52"/>
        <a:ea typeface="ＭＳ Ｐゴシック" pitchFamily="-60" charset="-128"/>
        <a:cs typeface="ＭＳ Ｐゴシック" pitchFamily="-60" charset="-128"/>
      </a:defRPr>
    </a:lvl3pPr>
    <a:lvl4pPr marL="1371600" algn="l" rtl="0" fontAlgn="base">
      <a:spcBef>
        <a:spcPct val="0"/>
      </a:spcBef>
      <a:spcAft>
        <a:spcPct val="0"/>
      </a:spcAft>
      <a:defRPr sz="2400" kern="1200">
        <a:solidFill>
          <a:schemeClr val="tx1"/>
        </a:solidFill>
        <a:latin typeface="Arial" pitchFamily="-60" charset="-52"/>
        <a:ea typeface="ＭＳ Ｐゴシック" pitchFamily="-60" charset="-128"/>
        <a:cs typeface="ＭＳ Ｐゴシック" pitchFamily="-60" charset="-128"/>
      </a:defRPr>
    </a:lvl4pPr>
    <a:lvl5pPr marL="1828800" algn="l" rtl="0" fontAlgn="base">
      <a:spcBef>
        <a:spcPct val="0"/>
      </a:spcBef>
      <a:spcAft>
        <a:spcPct val="0"/>
      </a:spcAft>
      <a:defRPr sz="2400" kern="1200">
        <a:solidFill>
          <a:schemeClr val="tx1"/>
        </a:solidFill>
        <a:latin typeface="Arial" pitchFamily="-60" charset="-52"/>
        <a:ea typeface="ＭＳ Ｐゴシック" pitchFamily="-60" charset="-128"/>
        <a:cs typeface="ＭＳ Ｐゴシック" pitchFamily="-60" charset="-128"/>
      </a:defRPr>
    </a:lvl5pPr>
    <a:lvl6pPr marL="2286000" algn="l" defTabSz="457200" rtl="0" eaLnBrk="1" latinLnBrk="0" hangingPunct="1">
      <a:defRPr sz="2400" kern="1200">
        <a:solidFill>
          <a:schemeClr val="tx1"/>
        </a:solidFill>
        <a:latin typeface="Arial" pitchFamily="-60" charset="-52"/>
        <a:ea typeface="ＭＳ Ｐゴシック" pitchFamily="-60" charset="-128"/>
        <a:cs typeface="ＭＳ Ｐゴシック" pitchFamily="-60" charset="-128"/>
      </a:defRPr>
    </a:lvl6pPr>
    <a:lvl7pPr marL="2743200" algn="l" defTabSz="457200" rtl="0" eaLnBrk="1" latinLnBrk="0" hangingPunct="1">
      <a:defRPr sz="2400" kern="1200">
        <a:solidFill>
          <a:schemeClr val="tx1"/>
        </a:solidFill>
        <a:latin typeface="Arial" pitchFamily="-60" charset="-52"/>
        <a:ea typeface="ＭＳ Ｐゴシック" pitchFamily="-60" charset="-128"/>
        <a:cs typeface="ＭＳ Ｐゴシック" pitchFamily="-60" charset="-128"/>
      </a:defRPr>
    </a:lvl7pPr>
    <a:lvl8pPr marL="3200400" algn="l" defTabSz="457200" rtl="0" eaLnBrk="1" latinLnBrk="0" hangingPunct="1">
      <a:defRPr sz="2400" kern="1200">
        <a:solidFill>
          <a:schemeClr val="tx1"/>
        </a:solidFill>
        <a:latin typeface="Arial" pitchFamily="-60" charset="-52"/>
        <a:ea typeface="ＭＳ Ｐゴシック" pitchFamily="-60" charset="-128"/>
        <a:cs typeface="ＭＳ Ｐゴシック" pitchFamily="-60" charset="-128"/>
      </a:defRPr>
    </a:lvl8pPr>
    <a:lvl9pPr marL="3657600" algn="l" defTabSz="457200" rtl="0" eaLnBrk="1" latinLnBrk="0" hangingPunct="1">
      <a:defRPr sz="2400" kern="1200">
        <a:solidFill>
          <a:schemeClr val="tx1"/>
        </a:solidFill>
        <a:latin typeface="Arial" pitchFamily="-60" charset="-52"/>
        <a:ea typeface="ＭＳ Ｐゴシック" pitchFamily="-60" charset="-128"/>
        <a:cs typeface="ＭＳ Ｐゴシック" pitchFamily="-60"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4585"/>
    <a:srgbClr val="0066CC"/>
    <a:srgbClr val="20558A"/>
    <a:srgbClr val="345A98"/>
    <a:srgbClr val="22509A"/>
    <a:srgbClr val="FFFF99"/>
    <a:srgbClr val="334B99"/>
    <a:srgbClr val="0654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271" autoAdjust="0"/>
    <p:restoredTop sz="97988" autoAdjust="0"/>
  </p:normalViewPr>
  <p:slideViewPr>
    <p:cSldViewPr>
      <p:cViewPr>
        <p:scale>
          <a:sx n="100" d="100"/>
          <a:sy n="100" d="100"/>
        </p:scale>
        <p:origin x="-108" y="-72"/>
      </p:cViewPr>
      <p:guideLst>
        <p:guide orient="horz" pos="2160"/>
        <p:guide pos="2880"/>
      </p:guideLst>
    </p:cSldViewPr>
  </p:slideViewPr>
  <p:outlineViewPr>
    <p:cViewPr>
      <p:scale>
        <a:sx n="33" d="100"/>
        <a:sy n="33" d="100"/>
      </p:scale>
      <p:origin x="0" y="752"/>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1" d="100"/>
          <a:sy n="81" d="100"/>
        </p:scale>
        <p:origin x="-3102" y="-90"/>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1" y="0"/>
            <a:ext cx="3038475" cy="465138"/>
          </a:xfrm>
          <a:prstGeom prst="rect">
            <a:avLst/>
          </a:prstGeom>
          <a:noFill/>
          <a:ln w="9525">
            <a:noFill/>
            <a:miter lim="800000"/>
            <a:headEnd/>
            <a:tailEnd/>
          </a:ln>
          <a:effectLst/>
        </p:spPr>
        <p:txBody>
          <a:bodyPr vert="horz" wrap="square" lIns="91897" tIns="45949" rIns="91897" bIns="45949" numCol="1" anchor="t" anchorCtr="0" compatLnSpc="1">
            <a:prstTxWarp prst="textNoShape">
              <a:avLst/>
            </a:prstTxWarp>
          </a:bodyPr>
          <a:lstStyle>
            <a:lvl1pPr algn="l" defTabSz="919029">
              <a:defRPr sz="1200">
                <a:latin typeface="Arial" charset="0"/>
                <a:ea typeface="+mn-ea"/>
                <a:cs typeface="+mn-cs"/>
              </a:defRPr>
            </a:lvl1pPr>
          </a:lstStyle>
          <a:p>
            <a:pPr>
              <a:defRPr/>
            </a:pPr>
            <a:endParaRPr lang="en-US" dirty="0"/>
          </a:p>
        </p:txBody>
      </p:sp>
      <p:sp>
        <p:nvSpPr>
          <p:cNvPr id="81923" name="Rectangle 3"/>
          <p:cNvSpPr>
            <a:spLocks noGrp="1" noChangeArrowheads="1"/>
          </p:cNvSpPr>
          <p:nvPr>
            <p:ph type="dt" sz="quarter" idx="1"/>
          </p:nvPr>
        </p:nvSpPr>
        <p:spPr bwMode="auto">
          <a:xfrm>
            <a:off x="3970339" y="0"/>
            <a:ext cx="3038475" cy="465138"/>
          </a:xfrm>
          <a:prstGeom prst="rect">
            <a:avLst/>
          </a:prstGeom>
          <a:noFill/>
          <a:ln w="9525">
            <a:noFill/>
            <a:miter lim="800000"/>
            <a:headEnd/>
            <a:tailEnd/>
          </a:ln>
          <a:effectLst/>
        </p:spPr>
        <p:txBody>
          <a:bodyPr vert="horz" wrap="square" lIns="91897" tIns="45949" rIns="91897" bIns="45949" numCol="1" anchor="t" anchorCtr="0" compatLnSpc="1">
            <a:prstTxWarp prst="textNoShape">
              <a:avLst/>
            </a:prstTxWarp>
          </a:bodyPr>
          <a:lstStyle>
            <a:lvl1pPr algn="r" defTabSz="919029">
              <a:defRPr sz="1200">
                <a:latin typeface="Arial" charset="0"/>
                <a:ea typeface="+mn-ea"/>
                <a:cs typeface="+mn-cs"/>
              </a:defRPr>
            </a:lvl1pPr>
          </a:lstStyle>
          <a:p>
            <a:pPr>
              <a:defRPr/>
            </a:pPr>
            <a:endParaRPr lang="en-US" dirty="0"/>
          </a:p>
        </p:txBody>
      </p:sp>
      <p:sp>
        <p:nvSpPr>
          <p:cNvPr id="81924" name="Rectangle 4"/>
          <p:cNvSpPr>
            <a:spLocks noGrp="1" noChangeArrowheads="1"/>
          </p:cNvSpPr>
          <p:nvPr>
            <p:ph type="ftr" sz="quarter" idx="2"/>
          </p:nvPr>
        </p:nvSpPr>
        <p:spPr bwMode="auto">
          <a:xfrm>
            <a:off x="1" y="8829675"/>
            <a:ext cx="3038475" cy="465138"/>
          </a:xfrm>
          <a:prstGeom prst="rect">
            <a:avLst/>
          </a:prstGeom>
          <a:noFill/>
          <a:ln w="9525">
            <a:noFill/>
            <a:miter lim="800000"/>
            <a:headEnd/>
            <a:tailEnd/>
          </a:ln>
          <a:effectLst/>
        </p:spPr>
        <p:txBody>
          <a:bodyPr vert="horz" wrap="square" lIns="91897" tIns="45949" rIns="91897" bIns="45949" numCol="1" anchor="b" anchorCtr="0" compatLnSpc="1">
            <a:prstTxWarp prst="textNoShape">
              <a:avLst/>
            </a:prstTxWarp>
          </a:bodyPr>
          <a:lstStyle>
            <a:lvl1pPr algn="l" defTabSz="919029">
              <a:defRPr sz="1200">
                <a:latin typeface="Arial" charset="0"/>
                <a:ea typeface="+mn-ea"/>
                <a:cs typeface="+mn-cs"/>
              </a:defRPr>
            </a:lvl1pPr>
          </a:lstStyle>
          <a:p>
            <a:pPr>
              <a:defRPr/>
            </a:pPr>
            <a:endParaRPr lang="en-US" dirty="0"/>
          </a:p>
        </p:txBody>
      </p:sp>
      <p:sp>
        <p:nvSpPr>
          <p:cNvPr id="81925" name="Rectangle 5"/>
          <p:cNvSpPr>
            <a:spLocks noGrp="1" noChangeArrowheads="1"/>
          </p:cNvSpPr>
          <p:nvPr>
            <p:ph type="sldNum" sz="quarter" idx="3"/>
          </p:nvPr>
        </p:nvSpPr>
        <p:spPr bwMode="auto">
          <a:xfrm>
            <a:off x="3970339" y="8829675"/>
            <a:ext cx="3038475" cy="465138"/>
          </a:xfrm>
          <a:prstGeom prst="rect">
            <a:avLst/>
          </a:prstGeom>
          <a:noFill/>
          <a:ln w="9525">
            <a:noFill/>
            <a:miter lim="800000"/>
            <a:headEnd/>
            <a:tailEnd/>
          </a:ln>
          <a:effectLst/>
        </p:spPr>
        <p:txBody>
          <a:bodyPr vert="horz" wrap="square" lIns="91897" tIns="45949" rIns="91897" bIns="45949" numCol="1" anchor="b" anchorCtr="0" compatLnSpc="1">
            <a:prstTxWarp prst="textNoShape">
              <a:avLst/>
            </a:prstTxWarp>
          </a:bodyPr>
          <a:lstStyle>
            <a:lvl1pPr algn="r" defTabSz="919029">
              <a:defRPr sz="1200">
                <a:latin typeface="Arial" charset="0"/>
                <a:ea typeface="+mn-ea"/>
                <a:cs typeface="+mn-cs"/>
              </a:defRPr>
            </a:lvl1pPr>
          </a:lstStyle>
          <a:p>
            <a:pPr>
              <a:defRPr/>
            </a:pPr>
            <a:fld id="{39313D9F-DA49-4AD3-8B34-EDA51CB5E2FB}" type="slidenum">
              <a:rPr lang="en-US"/>
              <a:pPr>
                <a:defRPr/>
              </a:pPr>
              <a:t>‹#›</a:t>
            </a:fld>
            <a:endParaRPr lang="en-US" dirty="0"/>
          </a:p>
        </p:txBody>
      </p:sp>
    </p:spTree>
    <p:extLst>
      <p:ext uri="{BB962C8B-B14F-4D97-AF65-F5344CB8AC3E}">
        <p14:creationId xmlns:p14="http://schemas.microsoft.com/office/powerpoint/2010/main" val="2461918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7042" name="Rectangle 2"/>
          <p:cNvSpPr>
            <a:spLocks noGrp="1" noChangeArrowheads="1"/>
          </p:cNvSpPr>
          <p:nvPr>
            <p:ph type="hdr" sz="quarter"/>
          </p:nvPr>
        </p:nvSpPr>
        <p:spPr bwMode="auto">
          <a:xfrm>
            <a:off x="1" y="0"/>
            <a:ext cx="3038475" cy="465138"/>
          </a:xfrm>
          <a:prstGeom prst="rect">
            <a:avLst/>
          </a:prstGeom>
          <a:noFill/>
          <a:ln w="9525">
            <a:noFill/>
            <a:miter lim="800000"/>
            <a:headEnd/>
            <a:tailEnd/>
          </a:ln>
          <a:effectLst/>
        </p:spPr>
        <p:txBody>
          <a:bodyPr vert="horz" wrap="square" lIns="91897" tIns="45949" rIns="91897" bIns="45949" numCol="1" anchor="t" anchorCtr="0" compatLnSpc="1">
            <a:prstTxWarp prst="textNoShape">
              <a:avLst/>
            </a:prstTxWarp>
          </a:bodyPr>
          <a:lstStyle>
            <a:lvl1pPr algn="l" defTabSz="919029">
              <a:defRPr sz="1200">
                <a:latin typeface="Arial" charset="0"/>
                <a:ea typeface="+mn-ea"/>
                <a:cs typeface="+mn-cs"/>
              </a:defRPr>
            </a:lvl1pPr>
          </a:lstStyle>
          <a:p>
            <a:pPr>
              <a:defRPr/>
            </a:pPr>
            <a:endParaRPr lang="en-US" dirty="0"/>
          </a:p>
        </p:txBody>
      </p:sp>
      <p:sp>
        <p:nvSpPr>
          <p:cNvPr id="87043" name="Rectangle 3"/>
          <p:cNvSpPr>
            <a:spLocks noGrp="1" noChangeArrowheads="1"/>
          </p:cNvSpPr>
          <p:nvPr>
            <p:ph type="dt" idx="1"/>
          </p:nvPr>
        </p:nvSpPr>
        <p:spPr bwMode="auto">
          <a:xfrm>
            <a:off x="3970339" y="0"/>
            <a:ext cx="3038475" cy="465138"/>
          </a:xfrm>
          <a:prstGeom prst="rect">
            <a:avLst/>
          </a:prstGeom>
          <a:noFill/>
          <a:ln w="9525">
            <a:noFill/>
            <a:miter lim="800000"/>
            <a:headEnd/>
            <a:tailEnd/>
          </a:ln>
          <a:effectLst/>
        </p:spPr>
        <p:txBody>
          <a:bodyPr vert="horz" wrap="square" lIns="91897" tIns="45949" rIns="91897" bIns="45949" numCol="1" anchor="t" anchorCtr="0" compatLnSpc="1">
            <a:prstTxWarp prst="textNoShape">
              <a:avLst/>
            </a:prstTxWarp>
          </a:bodyPr>
          <a:lstStyle>
            <a:lvl1pPr algn="r" defTabSz="919029">
              <a:defRPr sz="1200">
                <a:latin typeface="Arial" charset="0"/>
                <a:ea typeface="+mn-ea"/>
                <a:cs typeface="+mn-cs"/>
              </a:defRPr>
            </a:lvl1pPr>
          </a:lstStyle>
          <a:p>
            <a:pPr>
              <a:defRPr/>
            </a:pPr>
            <a:endParaRPr lang="en-US" dirty="0"/>
          </a:p>
        </p:txBody>
      </p:sp>
      <p:sp>
        <p:nvSpPr>
          <p:cNvPr id="1331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87045" name="Rectangle 5"/>
          <p:cNvSpPr>
            <a:spLocks noGrp="1" noChangeArrowheads="1"/>
          </p:cNvSpPr>
          <p:nvPr>
            <p:ph type="body" sz="quarter" idx="3"/>
          </p:nvPr>
        </p:nvSpPr>
        <p:spPr bwMode="auto">
          <a:xfrm>
            <a:off x="701675" y="4416425"/>
            <a:ext cx="5608638" cy="4183063"/>
          </a:xfrm>
          <a:prstGeom prst="rect">
            <a:avLst/>
          </a:prstGeom>
          <a:noFill/>
          <a:ln w="9525">
            <a:noFill/>
            <a:miter lim="800000"/>
            <a:headEnd/>
            <a:tailEnd/>
          </a:ln>
          <a:effectLst/>
        </p:spPr>
        <p:txBody>
          <a:bodyPr vert="horz" wrap="square" lIns="91897" tIns="45949" rIns="91897" bIns="45949" numCol="1" anchor="t" anchorCtr="0" compatLnSpc="1">
            <a:prstTxWarp prst="textNoShape">
              <a:avLst/>
            </a:prstTxWarp>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87046" name="Rectangle 6"/>
          <p:cNvSpPr>
            <a:spLocks noGrp="1" noChangeArrowheads="1"/>
          </p:cNvSpPr>
          <p:nvPr>
            <p:ph type="ftr" sz="quarter" idx="4"/>
          </p:nvPr>
        </p:nvSpPr>
        <p:spPr bwMode="auto">
          <a:xfrm>
            <a:off x="1" y="8829675"/>
            <a:ext cx="3038475" cy="465138"/>
          </a:xfrm>
          <a:prstGeom prst="rect">
            <a:avLst/>
          </a:prstGeom>
          <a:noFill/>
          <a:ln w="9525">
            <a:noFill/>
            <a:miter lim="800000"/>
            <a:headEnd/>
            <a:tailEnd/>
          </a:ln>
          <a:effectLst/>
        </p:spPr>
        <p:txBody>
          <a:bodyPr vert="horz" wrap="square" lIns="91897" tIns="45949" rIns="91897" bIns="45949" numCol="1" anchor="b" anchorCtr="0" compatLnSpc="1">
            <a:prstTxWarp prst="textNoShape">
              <a:avLst/>
            </a:prstTxWarp>
          </a:bodyPr>
          <a:lstStyle>
            <a:lvl1pPr algn="l" defTabSz="919029">
              <a:defRPr sz="1200">
                <a:latin typeface="Arial" charset="0"/>
                <a:ea typeface="+mn-ea"/>
                <a:cs typeface="+mn-cs"/>
              </a:defRPr>
            </a:lvl1pPr>
          </a:lstStyle>
          <a:p>
            <a:pPr>
              <a:defRPr/>
            </a:pPr>
            <a:endParaRPr lang="en-US" dirty="0"/>
          </a:p>
        </p:txBody>
      </p:sp>
      <p:sp>
        <p:nvSpPr>
          <p:cNvPr id="87047" name="Rectangle 7"/>
          <p:cNvSpPr>
            <a:spLocks noGrp="1" noChangeArrowheads="1"/>
          </p:cNvSpPr>
          <p:nvPr>
            <p:ph type="sldNum" sz="quarter" idx="5"/>
          </p:nvPr>
        </p:nvSpPr>
        <p:spPr bwMode="auto">
          <a:xfrm>
            <a:off x="3970339" y="8829675"/>
            <a:ext cx="3038475" cy="465138"/>
          </a:xfrm>
          <a:prstGeom prst="rect">
            <a:avLst/>
          </a:prstGeom>
          <a:noFill/>
          <a:ln w="9525">
            <a:noFill/>
            <a:miter lim="800000"/>
            <a:headEnd/>
            <a:tailEnd/>
          </a:ln>
          <a:effectLst/>
        </p:spPr>
        <p:txBody>
          <a:bodyPr vert="horz" wrap="square" lIns="91897" tIns="45949" rIns="91897" bIns="45949" numCol="1" anchor="b" anchorCtr="0" compatLnSpc="1">
            <a:prstTxWarp prst="textNoShape">
              <a:avLst/>
            </a:prstTxWarp>
          </a:bodyPr>
          <a:lstStyle>
            <a:lvl1pPr algn="r" defTabSz="919029">
              <a:defRPr sz="1200">
                <a:latin typeface="Arial" charset="0"/>
                <a:ea typeface="+mn-ea"/>
                <a:cs typeface="+mn-cs"/>
              </a:defRPr>
            </a:lvl1pPr>
          </a:lstStyle>
          <a:p>
            <a:pPr>
              <a:defRPr/>
            </a:pPr>
            <a:fld id="{4E19FC8C-A737-4421-B42C-9DC5D720C03F}" type="slidenum">
              <a:rPr lang="en-US"/>
              <a:pPr>
                <a:defRPr/>
              </a:pPr>
              <a:t>‹#›</a:t>
            </a:fld>
            <a:endParaRPr lang="en-US" dirty="0"/>
          </a:p>
        </p:txBody>
      </p:sp>
    </p:spTree>
    <p:extLst>
      <p:ext uri="{BB962C8B-B14F-4D97-AF65-F5344CB8AC3E}">
        <p14:creationId xmlns:p14="http://schemas.microsoft.com/office/powerpoint/2010/main" val="4389133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60" charset="-128"/>
        <a:cs typeface="ＭＳ Ｐゴシック" pitchFamily="-60"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60"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60"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60"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6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p:spPr>
        <p:txBody>
          <a:bodyPr/>
          <a:lstStyle/>
          <a:p>
            <a:pPr defTabSz="917575"/>
            <a:fld id="{FE7834DD-5152-4FD0-B8A5-4E45EBD2FE10}" type="slidenum">
              <a:rPr lang="en-US">
                <a:latin typeface="Arial" pitchFamily="-60" charset="-52"/>
                <a:ea typeface="ＭＳ Ｐゴシック" pitchFamily="-60" charset="-128"/>
                <a:cs typeface="ＭＳ Ｐゴシック" pitchFamily="-60" charset="-128"/>
              </a:rPr>
              <a:pPr defTabSz="917575"/>
              <a:t>1</a:t>
            </a:fld>
            <a:endParaRPr lang="en-US" dirty="0">
              <a:latin typeface="Arial" pitchFamily="-60" charset="-52"/>
              <a:ea typeface="ＭＳ Ｐゴシック" pitchFamily="-60" charset="-128"/>
              <a:cs typeface="ＭＳ Ｐゴシック" pitchFamily="-60" charset="-128"/>
            </a:endParaRPr>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pPr eaLnBrk="1" hangingPunct="1"/>
            <a:endParaRPr lang="fr-CA" dirty="0" smtClean="0">
              <a:latin typeface="Arial" pitchFamily="-60" charset="-5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dirty="0" smtClean="0"/>
          </a:p>
        </p:txBody>
      </p:sp>
      <p:sp>
        <p:nvSpPr>
          <p:cNvPr id="60420" name="Slide Number Placeholder 3"/>
          <p:cNvSpPr>
            <a:spLocks noGrp="1"/>
          </p:cNvSpPr>
          <p:nvPr>
            <p:ph type="sldNum" sz="quarter" idx="5"/>
          </p:nvPr>
        </p:nvSpPr>
        <p:spPr>
          <a:noFill/>
        </p:spPr>
        <p:txBody>
          <a:bodyPr/>
          <a:lstStyle/>
          <a:p>
            <a:fld id="{DE770011-64F3-4B27-A5FF-15B84AA5068C}" type="slidenum">
              <a:rPr lang="en-US" smtClean="0"/>
              <a:pPr/>
              <a:t>16</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pPr>
              <a:defRPr/>
            </a:pPr>
            <a:fld id="{4E19FC8C-A737-4421-B42C-9DC5D720C03F}"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pPr>
              <a:defRPr/>
            </a:pPr>
            <a:fld id="{4E19FC8C-A737-4421-B42C-9DC5D720C03F}"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CA" dirty="0" smtClean="0"/>
          </a:p>
        </p:txBody>
      </p:sp>
      <p:sp>
        <p:nvSpPr>
          <p:cNvPr id="54276" name="Slide Number Placeholder 3"/>
          <p:cNvSpPr>
            <a:spLocks noGrp="1"/>
          </p:cNvSpPr>
          <p:nvPr>
            <p:ph type="sldNum" sz="quarter" idx="5"/>
          </p:nvPr>
        </p:nvSpPr>
        <p:spPr>
          <a:noFill/>
        </p:spPr>
        <p:txBody>
          <a:bodyPr/>
          <a:lstStyle/>
          <a:p>
            <a:fld id="{28BEF596-23D6-44BF-B79E-50FF637DCD3B}" type="slidenum">
              <a:rPr lang="en-US" smtClean="0"/>
              <a:pPr/>
              <a:t>19</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CA" dirty="0" smtClean="0"/>
          </a:p>
        </p:txBody>
      </p:sp>
      <p:sp>
        <p:nvSpPr>
          <p:cNvPr id="54276" name="Slide Number Placeholder 3"/>
          <p:cNvSpPr>
            <a:spLocks noGrp="1"/>
          </p:cNvSpPr>
          <p:nvPr>
            <p:ph type="sldNum" sz="quarter" idx="5"/>
          </p:nvPr>
        </p:nvSpPr>
        <p:spPr>
          <a:noFill/>
        </p:spPr>
        <p:txBody>
          <a:bodyPr/>
          <a:lstStyle/>
          <a:p>
            <a:fld id="{28BEF596-23D6-44BF-B79E-50FF637DCD3B}" type="slidenum">
              <a:rPr lang="en-US" smtClean="0"/>
              <a:pPr/>
              <a:t>20</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endParaRPr lang="en-CA" dirty="0" smtClean="0"/>
          </a:p>
        </p:txBody>
      </p:sp>
      <p:sp>
        <p:nvSpPr>
          <p:cNvPr id="55300" name="Slide Number Placeholder 3"/>
          <p:cNvSpPr>
            <a:spLocks noGrp="1"/>
          </p:cNvSpPr>
          <p:nvPr>
            <p:ph type="sldNum" sz="quarter" idx="5"/>
          </p:nvPr>
        </p:nvSpPr>
        <p:spPr>
          <a:noFill/>
        </p:spPr>
        <p:txBody>
          <a:bodyPr/>
          <a:lstStyle/>
          <a:p>
            <a:fld id="{25D275EF-7547-4E34-BD4C-3AB0118D71E8}" type="slidenum">
              <a:rPr lang="en-US" smtClean="0"/>
              <a:pPr/>
              <a:t>21</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dirty="0" smtClean="0"/>
          </a:p>
        </p:txBody>
      </p:sp>
      <p:sp>
        <p:nvSpPr>
          <p:cNvPr id="60420" name="Slide Number Placeholder 3"/>
          <p:cNvSpPr>
            <a:spLocks noGrp="1"/>
          </p:cNvSpPr>
          <p:nvPr>
            <p:ph type="sldNum" sz="quarter" idx="5"/>
          </p:nvPr>
        </p:nvSpPr>
        <p:spPr>
          <a:noFill/>
        </p:spPr>
        <p:txBody>
          <a:bodyPr/>
          <a:lstStyle/>
          <a:p>
            <a:fld id="{DE770011-64F3-4B27-A5FF-15B84AA5068C}" type="slidenum">
              <a:rPr lang="en-US" smtClean="0"/>
              <a:pPr/>
              <a:t>22</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dirty="0" smtClean="0"/>
          </a:p>
        </p:txBody>
      </p:sp>
      <p:sp>
        <p:nvSpPr>
          <p:cNvPr id="60420" name="Slide Number Placeholder 3"/>
          <p:cNvSpPr>
            <a:spLocks noGrp="1"/>
          </p:cNvSpPr>
          <p:nvPr>
            <p:ph type="sldNum" sz="quarter" idx="5"/>
          </p:nvPr>
        </p:nvSpPr>
        <p:spPr>
          <a:noFill/>
        </p:spPr>
        <p:txBody>
          <a:bodyPr/>
          <a:lstStyle/>
          <a:p>
            <a:fld id="{DE770011-64F3-4B27-A5FF-15B84AA5068C}" type="slidenum">
              <a:rPr lang="en-US" smtClean="0"/>
              <a:pPr/>
              <a:t>23</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029" descr="background1e"/>
          <p:cNvPicPr>
            <a:picLocks noChangeAspect="1" noChangeArrowheads="1"/>
          </p:cNvPicPr>
          <p:nvPr userDrawn="1"/>
        </p:nvPicPr>
        <p:blipFill>
          <a:blip r:embed="rId2" cstate="print"/>
          <a:srcRect/>
          <a:stretch>
            <a:fillRect/>
          </a:stretch>
        </p:blipFill>
        <p:spPr bwMode="auto">
          <a:xfrm>
            <a:off x="0" y="0"/>
            <a:ext cx="9144000" cy="6858000"/>
          </a:xfrm>
          <a:prstGeom prst="rect">
            <a:avLst/>
          </a:prstGeom>
          <a:noFill/>
        </p:spPr>
      </p:pic>
      <p:sp>
        <p:nvSpPr>
          <p:cNvPr id="169993" name="Rectangle 9"/>
          <p:cNvSpPr>
            <a:spLocks noGrp="1" noChangeArrowheads="1"/>
          </p:cNvSpPr>
          <p:nvPr>
            <p:ph type="subTitle" idx="1"/>
          </p:nvPr>
        </p:nvSpPr>
        <p:spPr>
          <a:xfrm>
            <a:off x="1981200" y="2927350"/>
            <a:ext cx="6934200" cy="2330450"/>
          </a:xfrm>
        </p:spPr>
        <p:txBody>
          <a:bodyPr anchor="b"/>
          <a:lstStyle>
            <a:lvl1pPr marL="0" indent="0">
              <a:buFont typeface="Wingdings" pitchFamily="2" charset="2"/>
              <a:buNone/>
              <a:defRPr sz="1600" b="0">
                <a:solidFill>
                  <a:srgbClr val="9D8F30"/>
                </a:solidFill>
              </a:defRPr>
            </a:lvl1pPr>
          </a:lstStyle>
          <a:p>
            <a:r>
              <a:rPr lang="en-US"/>
              <a:t>Click to edit Master subtitle style</a:t>
            </a:r>
          </a:p>
        </p:txBody>
      </p:sp>
      <p:sp>
        <p:nvSpPr>
          <p:cNvPr id="169994" name="AutoShape 10"/>
          <p:cNvSpPr>
            <a:spLocks noGrp="1" noChangeArrowheads="1"/>
          </p:cNvSpPr>
          <p:nvPr>
            <p:ph type="ctrTitle" sz="quarter"/>
          </p:nvPr>
        </p:nvSpPr>
        <p:spPr>
          <a:xfrm>
            <a:off x="1981200" y="1143000"/>
            <a:ext cx="6934200" cy="1752600"/>
          </a:xfrm>
        </p:spPr>
        <p:txBody>
          <a:bodyPr/>
          <a:lstStyle>
            <a:lvl1pPr>
              <a:defRPr/>
            </a:lvl1pPr>
          </a:lstStyle>
          <a:p>
            <a:r>
              <a:rPr lang="en-US"/>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Slide Number Placeholder 3"/>
          <p:cNvSpPr>
            <a:spLocks noGrp="1"/>
          </p:cNvSpPr>
          <p:nvPr>
            <p:ph type="sldNum" sz="quarter" idx="10"/>
          </p:nvPr>
        </p:nvSpPr>
        <p:spPr/>
        <p:txBody>
          <a:bodyPr/>
          <a:lstStyle>
            <a:lvl1pPr>
              <a:defRPr/>
            </a:lvl1pPr>
          </a:lstStyle>
          <a:p>
            <a:pPr>
              <a:defRPr/>
            </a:pPr>
            <a:fld id="{022877A7-B958-4C4D-83C1-93A8E39D9253}" type="slidenum">
              <a:rPr lang="en-US"/>
              <a:pPr>
                <a:defRPr/>
              </a:pPr>
              <a:t>‹#›</a:t>
            </a:fld>
            <a:endParaRPr lang="en-US" dirty="0">
              <a:solidFill>
                <a:schemeClr val="tx1"/>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3250" y="1143000"/>
            <a:ext cx="1962150" cy="5562600"/>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1066800" y="1143000"/>
            <a:ext cx="5734050" cy="556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Slide Number Placeholder 3"/>
          <p:cNvSpPr>
            <a:spLocks noGrp="1"/>
          </p:cNvSpPr>
          <p:nvPr>
            <p:ph type="sldNum" sz="quarter" idx="10"/>
          </p:nvPr>
        </p:nvSpPr>
        <p:spPr/>
        <p:txBody>
          <a:bodyPr/>
          <a:lstStyle>
            <a:lvl1pPr>
              <a:defRPr/>
            </a:lvl1pPr>
          </a:lstStyle>
          <a:p>
            <a:pPr>
              <a:defRPr/>
            </a:pPr>
            <a:fld id="{9038A59E-F08B-48BF-9F61-0B2F3A947A4D}" type="slidenum">
              <a:rPr lang="en-US"/>
              <a:pPr>
                <a:defRPr/>
              </a:pPr>
              <a:t>‹#›</a:t>
            </a:fld>
            <a:endParaRPr lang="en-US" dirty="0">
              <a:solidFill>
                <a:schemeClr val="tx1"/>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pic>
        <p:nvPicPr>
          <p:cNvPr id="4" name="Picture 1030" descr="background2"/>
          <p:cNvPicPr>
            <a:picLocks noChangeAspect="1" noChangeArrowheads="1"/>
          </p:cNvPicPr>
          <p:nvPr userDrawn="1"/>
        </p:nvPicPr>
        <p:blipFill>
          <a:blip r:embed="rId2" cstate="print"/>
          <a:srcRect/>
          <a:stretch>
            <a:fillRect/>
          </a:stretch>
        </p:blipFill>
        <p:spPr bwMode="auto">
          <a:xfrm>
            <a:off x="0" y="0"/>
            <a:ext cx="9144000" cy="6858000"/>
          </a:xfrm>
          <a:prstGeom prst="rect">
            <a:avLst/>
          </a:prstGeom>
          <a:noFill/>
        </p:spPr>
      </p:pic>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Slide Number Placeholder 3"/>
          <p:cNvSpPr>
            <a:spLocks noGrp="1"/>
          </p:cNvSpPr>
          <p:nvPr>
            <p:ph type="sldNum" sz="quarter" idx="10"/>
          </p:nvPr>
        </p:nvSpPr>
        <p:spPr>
          <a:xfrm>
            <a:off x="152400" y="5867400"/>
            <a:ext cx="609600" cy="476250"/>
          </a:xfrm>
        </p:spPr>
        <p:txBody>
          <a:bodyPr/>
          <a:lstStyle>
            <a:lvl1pPr>
              <a:defRPr/>
            </a:lvl1pPr>
          </a:lstStyle>
          <a:p>
            <a:pPr>
              <a:defRPr/>
            </a:pPr>
            <a:fld id="{80FB8CDC-37CD-45BA-9FD3-818302BE5254}" type="slidenum">
              <a:rPr lang="en-US"/>
              <a:pPr>
                <a:defRPr/>
              </a:pPr>
              <a:t>‹#›</a:t>
            </a:fld>
            <a:endParaRPr lang="en-US" dirty="0">
              <a:solidFill>
                <a:schemeClr val="tx1"/>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pPr>
              <a:defRPr/>
            </a:pPr>
            <a:fld id="{9925F30D-7342-4A5D-9E31-DCAA6284EEB3}" type="slidenum">
              <a:rPr lang="en-US"/>
              <a:pPr>
                <a:defRPr/>
              </a:pPr>
              <a:t>‹#›</a:t>
            </a:fld>
            <a:endParaRPr lang="en-US" dirty="0">
              <a:solidFill>
                <a:schemeClr val="tx1"/>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1066800" y="2590800"/>
            <a:ext cx="38481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5067300" y="2590800"/>
            <a:ext cx="38481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Slide Number Placeholder 4"/>
          <p:cNvSpPr>
            <a:spLocks noGrp="1"/>
          </p:cNvSpPr>
          <p:nvPr>
            <p:ph type="sldNum" sz="quarter" idx="10"/>
          </p:nvPr>
        </p:nvSpPr>
        <p:spPr/>
        <p:txBody>
          <a:bodyPr/>
          <a:lstStyle>
            <a:lvl1pPr>
              <a:defRPr/>
            </a:lvl1pPr>
          </a:lstStyle>
          <a:p>
            <a:pPr>
              <a:defRPr/>
            </a:pPr>
            <a:fld id="{69289755-66BB-4685-9A88-426442AE3E13}" type="slidenum">
              <a:rPr lang="en-US"/>
              <a:pPr>
                <a:defRPr/>
              </a:pPr>
              <a:t>‹#›</a:t>
            </a:fld>
            <a:endParaRPr lang="en-US" dirty="0">
              <a:solidFill>
                <a:schemeClr val="tx1"/>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Slide Number Placeholder 6"/>
          <p:cNvSpPr>
            <a:spLocks noGrp="1"/>
          </p:cNvSpPr>
          <p:nvPr>
            <p:ph type="sldNum" sz="quarter" idx="10"/>
          </p:nvPr>
        </p:nvSpPr>
        <p:spPr/>
        <p:txBody>
          <a:bodyPr/>
          <a:lstStyle>
            <a:lvl1pPr>
              <a:defRPr/>
            </a:lvl1pPr>
          </a:lstStyle>
          <a:p>
            <a:pPr>
              <a:defRPr/>
            </a:pPr>
            <a:fld id="{2E2E7F3D-676B-4BA1-8428-0124B770AD81}" type="slidenum">
              <a:rPr lang="en-US"/>
              <a:pPr>
                <a:defRPr/>
              </a:pPr>
              <a:t>‹#›</a:t>
            </a:fld>
            <a:endParaRPr lang="en-US" dirty="0">
              <a:solidFill>
                <a:schemeClr val="tx1"/>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Slide Number Placeholder 2"/>
          <p:cNvSpPr>
            <a:spLocks noGrp="1"/>
          </p:cNvSpPr>
          <p:nvPr>
            <p:ph type="sldNum" sz="quarter" idx="10"/>
          </p:nvPr>
        </p:nvSpPr>
        <p:spPr/>
        <p:txBody>
          <a:bodyPr/>
          <a:lstStyle>
            <a:lvl1pPr>
              <a:defRPr/>
            </a:lvl1pPr>
          </a:lstStyle>
          <a:p>
            <a:pPr>
              <a:defRPr/>
            </a:pPr>
            <a:fld id="{E5881AD7-F0E0-47F0-9D44-D62ADDBED533}" type="slidenum">
              <a:rPr lang="en-US"/>
              <a:pPr>
                <a:defRPr/>
              </a:pPr>
              <a:t>‹#›</a:t>
            </a:fld>
            <a:endParaRPr lang="en-US" dirty="0">
              <a:solidFill>
                <a:schemeClr val="tx1"/>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pPr>
              <a:defRPr/>
            </a:pPr>
            <a:fld id="{7C3B8AE3-E20F-4972-9621-F2A9EC19E4F1}" type="slidenum">
              <a:rPr lang="en-US"/>
              <a:pPr>
                <a:defRPr/>
              </a:pPr>
              <a:t>‹#›</a:t>
            </a:fld>
            <a:endParaRPr lang="en-US" dirty="0">
              <a:solidFill>
                <a:schemeClr val="tx1"/>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pPr>
              <a:defRPr/>
            </a:pPr>
            <a:fld id="{0EEC8C29-BDE3-4868-99BE-771370427ECF}" type="slidenum">
              <a:rPr lang="en-US"/>
              <a:pPr>
                <a:defRPr/>
              </a:pPr>
              <a:t>‹#›</a:t>
            </a:fld>
            <a:endParaRPr lang="en-US" dirty="0">
              <a:solidFill>
                <a:schemeClr val="tx1"/>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pPr>
              <a:defRPr/>
            </a:pPr>
            <a:fld id="{97BD122A-7BCE-4083-9BE3-CD13E3FA2874}" type="slidenum">
              <a:rPr lang="en-US"/>
              <a:pPr>
                <a:defRPr/>
              </a:pPr>
              <a:t>‹#›</a:t>
            </a:fld>
            <a:endParaRPr lang="en-US" dirty="0">
              <a:solidFill>
                <a:schemeClr val="tx1"/>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3" descr="content-page"/>
          <p:cNvPicPr>
            <a:picLocks noChangeAspect="1" noChangeArrowheads="1"/>
          </p:cNvPicPr>
          <p:nvPr/>
        </p:nvPicPr>
        <p:blipFill>
          <a:blip r:embed="rId13" cstate="print"/>
          <a:srcRect/>
          <a:stretch>
            <a:fillRect/>
          </a:stretch>
        </p:blipFill>
        <p:spPr bwMode="auto">
          <a:xfrm>
            <a:off x="0" y="-3175"/>
            <a:ext cx="9145588" cy="6865938"/>
          </a:xfrm>
          <a:prstGeom prst="rect">
            <a:avLst/>
          </a:prstGeom>
          <a:noFill/>
          <a:ln w="9525">
            <a:noFill/>
            <a:miter lim="800000"/>
            <a:headEnd/>
            <a:tailEnd/>
          </a:ln>
        </p:spPr>
      </p:pic>
      <p:sp>
        <p:nvSpPr>
          <p:cNvPr id="1027" name="AutoShape 10"/>
          <p:cNvSpPr>
            <a:spLocks noGrp="1" noChangeArrowheads="1"/>
          </p:cNvSpPr>
          <p:nvPr>
            <p:ph type="title"/>
          </p:nvPr>
        </p:nvSpPr>
        <p:spPr bwMode="auto">
          <a:xfrm>
            <a:off x="1066800" y="1143000"/>
            <a:ext cx="7848600" cy="1066800"/>
          </a:xfrm>
          <a:prstGeom prst="roundRect">
            <a:avLst>
              <a:gd name="adj" fmla="val 0"/>
            </a:avLst>
          </a:prstGeom>
          <a:noFill/>
          <a:ln w="9525">
            <a:noFill/>
            <a:round/>
            <a:headEnd/>
            <a:tailEnd/>
          </a:ln>
        </p:spPr>
        <p:txBody>
          <a:bodyPr vert="horz" wrap="square" lIns="0" tIns="0" rIns="0" bIns="0" numCol="1" anchor="t" anchorCtr="0" compatLnSpc="1">
            <a:prstTxWarp prst="textNoShape">
              <a:avLst/>
            </a:prstTxWarp>
          </a:bodyPr>
          <a:lstStyle/>
          <a:p>
            <a:pPr lvl="0"/>
            <a:r>
              <a:rPr lang="en-US"/>
              <a:t>Click to edit Master title style</a:t>
            </a:r>
          </a:p>
        </p:txBody>
      </p:sp>
      <p:sp>
        <p:nvSpPr>
          <p:cNvPr id="1028" name="Rectangle 11"/>
          <p:cNvSpPr>
            <a:spLocks noGrp="1" noChangeArrowheads="1"/>
          </p:cNvSpPr>
          <p:nvPr>
            <p:ph type="body" idx="1"/>
          </p:nvPr>
        </p:nvSpPr>
        <p:spPr bwMode="auto">
          <a:xfrm>
            <a:off x="1066800" y="2590800"/>
            <a:ext cx="78486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8981" name="Rectangle 21"/>
          <p:cNvSpPr>
            <a:spLocks noGrp="1" noChangeArrowheads="1"/>
          </p:cNvSpPr>
          <p:nvPr>
            <p:ph type="sldNum" sz="quarter" idx="4"/>
          </p:nvPr>
        </p:nvSpPr>
        <p:spPr bwMode="auto">
          <a:xfrm>
            <a:off x="152400" y="6245225"/>
            <a:ext cx="609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solidFill>
                  <a:schemeClr val="bg1"/>
                </a:solidFill>
                <a:latin typeface="Arial" charset="0"/>
                <a:ea typeface="+mn-ea"/>
                <a:cs typeface="+mn-cs"/>
              </a:defRPr>
            </a:lvl1pPr>
          </a:lstStyle>
          <a:p>
            <a:pPr>
              <a:defRPr/>
            </a:pPr>
            <a:fld id="{A6DF4415-3045-419F-B050-EC2F4DE45A4A}" type="slidenum">
              <a:rPr lang="en-US"/>
              <a:pPr>
                <a:defRPr/>
              </a:pPr>
              <a:t>‹#›</a:t>
            </a:fld>
            <a:endParaRPr lang="en-US" dirty="0"/>
          </a:p>
        </p:txBody>
      </p:sp>
      <p:sp>
        <p:nvSpPr>
          <p:cNvPr id="168984" name="Line 24"/>
          <p:cNvSpPr>
            <a:spLocks noChangeShapeType="1"/>
          </p:cNvSpPr>
          <p:nvPr/>
        </p:nvSpPr>
        <p:spPr bwMode="auto">
          <a:xfrm>
            <a:off x="914400" y="2438400"/>
            <a:ext cx="8229600" cy="0"/>
          </a:xfrm>
          <a:prstGeom prst="line">
            <a:avLst/>
          </a:prstGeom>
          <a:noFill/>
          <a:ln w="22225" cap="sq">
            <a:solidFill>
              <a:srgbClr val="20558A"/>
            </a:solidFill>
            <a:round/>
            <a:headEnd type="none" w="sm" len="sm"/>
            <a:tailEnd type="none" w="sm" len="sm"/>
          </a:ln>
          <a:effectLst/>
        </p:spPr>
        <p:txBody>
          <a:bodyPr wrap="none" anchor="ctr"/>
          <a:lstStyle/>
          <a:p>
            <a:pPr algn="ctr">
              <a:defRPr/>
            </a:pPr>
            <a:endParaRPr lang="en-CA" dirty="0">
              <a:latin typeface="Arial" charset="0"/>
              <a:ea typeface="+mn-ea"/>
              <a:cs typeface="+mn-cs"/>
            </a:endParaRPr>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hf hdr="0" ftr="0" dt="0"/>
  <p:txStyles>
    <p:titleStyle>
      <a:lvl1pPr algn="l" rtl="0" eaLnBrk="0" fontAlgn="base" hangingPunct="0">
        <a:lnSpc>
          <a:spcPct val="90000"/>
        </a:lnSpc>
        <a:spcBef>
          <a:spcPct val="0"/>
        </a:spcBef>
        <a:spcAft>
          <a:spcPct val="0"/>
        </a:spcAft>
        <a:defRPr sz="4000" b="1">
          <a:solidFill>
            <a:srgbClr val="20558A"/>
          </a:solidFill>
          <a:latin typeface="+mj-lt"/>
          <a:ea typeface="ＭＳ Ｐゴシック" pitchFamily="-60" charset="-128"/>
          <a:cs typeface="ＭＳ Ｐゴシック" pitchFamily="-60" charset="-128"/>
        </a:defRPr>
      </a:lvl1pPr>
      <a:lvl2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2pPr>
      <a:lvl3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3pPr>
      <a:lvl4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4pPr>
      <a:lvl5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5pPr>
      <a:lvl6pPr marL="457200" algn="l" rtl="0" fontAlgn="base">
        <a:lnSpc>
          <a:spcPct val="90000"/>
        </a:lnSpc>
        <a:spcBef>
          <a:spcPct val="0"/>
        </a:spcBef>
        <a:spcAft>
          <a:spcPct val="0"/>
        </a:spcAft>
        <a:defRPr sz="4000" b="1">
          <a:solidFill>
            <a:srgbClr val="20558A"/>
          </a:solidFill>
          <a:latin typeface="Arial Narrow" pitchFamily="34" charset="0"/>
        </a:defRPr>
      </a:lvl6pPr>
      <a:lvl7pPr marL="914400" algn="l" rtl="0" fontAlgn="base">
        <a:lnSpc>
          <a:spcPct val="90000"/>
        </a:lnSpc>
        <a:spcBef>
          <a:spcPct val="0"/>
        </a:spcBef>
        <a:spcAft>
          <a:spcPct val="0"/>
        </a:spcAft>
        <a:defRPr sz="4000" b="1">
          <a:solidFill>
            <a:srgbClr val="20558A"/>
          </a:solidFill>
          <a:latin typeface="Arial Narrow" pitchFamily="34" charset="0"/>
        </a:defRPr>
      </a:lvl7pPr>
      <a:lvl8pPr marL="1371600" algn="l" rtl="0" fontAlgn="base">
        <a:lnSpc>
          <a:spcPct val="90000"/>
        </a:lnSpc>
        <a:spcBef>
          <a:spcPct val="0"/>
        </a:spcBef>
        <a:spcAft>
          <a:spcPct val="0"/>
        </a:spcAft>
        <a:defRPr sz="4000" b="1">
          <a:solidFill>
            <a:srgbClr val="20558A"/>
          </a:solidFill>
          <a:latin typeface="Arial Narrow" pitchFamily="34" charset="0"/>
        </a:defRPr>
      </a:lvl8pPr>
      <a:lvl9pPr marL="1828800" algn="l" rtl="0" fontAlgn="base">
        <a:lnSpc>
          <a:spcPct val="90000"/>
        </a:lnSpc>
        <a:spcBef>
          <a:spcPct val="0"/>
        </a:spcBef>
        <a:spcAft>
          <a:spcPct val="0"/>
        </a:spcAft>
        <a:defRPr sz="4000" b="1">
          <a:solidFill>
            <a:srgbClr val="20558A"/>
          </a:solidFill>
          <a:latin typeface="Arial Narrow" pitchFamily="34" charset="0"/>
        </a:defRPr>
      </a:lvl9pPr>
    </p:titleStyle>
    <p:body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pmprb-cepmb.gc.ca/english/View.asp?x=1606&amp;mp=1298"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pmprb-cepmb.gc.ca/" TargetMode="External"/><Relationship Id="rId7" Type="http://schemas.openxmlformats.org/officeDocument/2006/relationships/hyperlink" Target="http://www.pmprb-cepmb.gc.ca/english/View.asp?x=1606&amp;mp=1298"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hyperlink" Target="http://www.pmprb-cepmb.gc.ca/english/View.asp?x=1600&amp;mp=274" TargetMode="External"/><Relationship Id="rId5" Type="http://schemas.openxmlformats.org/officeDocument/2006/relationships/hyperlink" Target="http://www.pmprb-cepmb.gc.ca/english/view.asp?x=1511&amp;id=278" TargetMode="External"/><Relationship Id="rId4" Type="http://schemas.openxmlformats.org/officeDocument/2006/relationships/hyperlink" Target="http://www.pmprb-cepmb.gc.ca/english/View.asp?x=1490&amp;mp=277"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3"/>
          <p:cNvSpPr>
            <a:spLocks noGrp="1" noChangeArrowheads="1"/>
          </p:cNvSpPr>
          <p:nvPr>
            <p:ph type="subTitle" idx="1"/>
          </p:nvPr>
        </p:nvSpPr>
        <p:spPr>
          <a:xfrm>
            <a:off x="1475656" y="3501008"/>
            <a:ext cx="7363544" cy="2438400"/>
          </a:xfrm>
        </p:spPr>
        <p:txBody>
          <a:bodyPr lIns="0" tIns="0" rIns="0" bIns="0"/>
          <a:lstStyle/>
          <a:p>
            <a:pPr eaLnBrk="1" hangingPunct="1">
              <a:buFont typeface="Wingdings" pitchFamily="-60" charset="2"/>
              <a:buNone/>
            </a:pPr>
            <a:endParaRPr lang="en-CA" sz="2800" dirty="0" smtClean="0">
              <a:latin typeface="Gill Sans MT" pitchFamily="34" charset="0"/>
            </a:endParaRPr>
          </a:p>
          <a:p>
            <a:pPr eaLnBrk="1" hangingPunct="1">
              <a:buFont typeface="Wingdings" pitchFamily="-60" charset="2"/>
              <a:buNone/>
            </a:pPr>
            <a:endParaRPr lang="en-CA" sz="2800" dirty="0" smtClean="0">
              <a:latin typeface="Gill Sans MT" pitchFamily="34" charset="0"/>
            </a:endParaRPr>
          </a:p>
          <a:p>
            <a:pPr eaLnBrk="1" hangingPunct="1">
              <a:buFont typeface="Wingdings" pitchFamily="-60" charset="2"/>
              <a:buNone/>
            </a:pPr>
            <a:endParaRPr lang="en-CA" sz="2800" dirty="0" smtClean="0">
              <a:latin typeface="Gill Sans MT" pitchFamily="34" charset="0"/>
            </a:endParaRPr>
          </a:p>
          <a:p>
            <a:pPr eaLnBrk="1" hangingPunct="1">
              <a:buFont typeface="Wingdings" pitchFamily="-60" charset="2"/>
              <a:buNone/>
            </a:pPr>
            <a:endParaRPr lang="en-CA" sz="2800" dirty="0" smtClean="0">
              <a:latin typeface="Gill Sans MT" pitchFamily="34" charset="0"/>
            </a:endParaRPr>
          </a:p>
          <a:p>
            <a:pPr eaLnBrk="1" hangingPunct="1">
              <a:buFont typeface="Wingdings" pitchFamily="-60" charset="2"/>
              <a:buNone/>
            </a:pPr>
            <a:endParaRPr lang="en-CA" sz="2800" dirty="0" smtClean="0">
              <a:latin typeface="Gill Sans MT" pitchFamily="34" charset="0"/>
            </a:endParaRPr>
          </a:p>
          <a:p>
            <a:pPr eaLnBrk="1" hangingPunct="1">
              <a:buFont typeface="Wingdings" pitchFamily="-60" charset="2"/>
              <a:buNone/>
            </a:pPr>
            <a:r>
              <a:rPr lang="en-CA" sz="4000" b="1" dirty="0" smtClean="0">
                <a:latin typeface="Gill Sans MT" pitchFamily="34" charset="0"/>
              </a:rPr>
              <a:t>Let’s Talk Numbers</a:t>
            </a:r>
          </a:p>
          <a:p>
            <a:pPr eaLnBrk="1" hangingPunct="1">
              <a:buFont typeface="Wingdings" pitchFamily="-60" charset="2"/>
              <a:buNone/>
            </a:pPr>
            <a:endParaRPr lang="en-US" sz="2800" dirty="0" smtClean="0">
              <a:latin typeface="Gill Sans MT" pitchFamily="34" charset="0"/>
            </a:endParaRPr>
          </a:p>
          <a:p>
            <a:pPr eaLnBrk="1" hangingPunct="1">
              <a:buFont typeface="Wingdings" pitchFamily="-60" charset="2"/>
              <a:buNone/>
            </a:pPr>
            <a:r>
              <a:rPr lang="en-CA" sz="2400" dirty="0" smtClean="0">
                <a:latin typeface="Gill Sans MT" pitchFamily="34" charset="0"/>
              </a:rPr>
              <a:t>				Ottawa, December 6, 2012</a:t>
            </a:r>
          </a:p>
          <a:p>
            <a:pPr eaLnBrk="1" hangingPunct="1">
              <a:buFont typeface="Wingdings" pitchFamily="-60" charset="2"/>
              <a:buNone/>
            </a:pPr>
            <a:r>
              <a:rPr lang="en-CA" sz="2400" dirty="0" smtClean="0">
                <a:latin typeface="Gill Sans MT" pitchFamily="34" charset="0"/>
              </a:rPr>
              <a:t>					</a:t>
            </a:r>
          </a:p>
        </p:txBody>
      </p:sp>
      <p:sp>
        <p:nvSpPr>
          <p:cNvPr id="15362" name="AutoShape 2"/>
          <p:cNvSpPr>
            <a:spLocks noGrp="1" noChangeArrowheads="1"/>
          </p:cNvSpPr>
          <p:nvPr>
            <p:ph type="ctrTitle" sz="quarter"/>
          </p:nvPr>
        </p:nvSpPr>
        <p:spPr>
          <a:xfrm>
            <a:off x="1475656" y="2225675"/>
            <a:ext cx="7272807" cy="1059309"/>
          </a:xfrm>
        </p:spPr>
        <p:txBody>
          <a:bodyPr anchor="ctr"/>
          <a:lstStyle/>
          <a:p>
            <a:pPr eaLnBrk="1" hangingPunct="1"/>
            <a:r>
              <a:rPr lang="en-US" sz="3600" i="1" dirty="0" smtClean="0">
                <a:solidFill>
                  <a:schemeClr val="tx1"/>
                </a:solidFill>
              </a:rPr>
              <a:t>Patented Medicine Prices Review Board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idx="4294967295"/>
          </p:nvPr>
        </p:nvSpPr>
        <p:spPr>
          <a:xfrm>
            <a:off x="1070670" y="260648"/>
            <a:ext cx="7848600" cy="792088"/>
          </a:xfrm>
        </p:spPr>
        <p:txBody>
          <a:bodyPr/>
          <a:lstStyle/>
          <a:p>
            <a:pPr algn="ctr" eaLnBrk="1" hangingPunct="1"/>
            <a:r>
              <a:rPr lang="en-US" sz="3600" dirty="0">
                <a:solidFill>
                  <a:schemeClr val="accent4">
                    <a:lumMod val="75000"/>
                    <a:lumOff val="25000"/>
                  </a:schemeClr>
                </a:solidFill>
                <a:latin typeface="Gill Sans MT" pitchFamily="34" charset="0"/>
              </a:rPr>
              <a:t>Calculating the </a:t>
            </a:r>
            <a:r>
              <a:rPr lang="en-US" sz="3600" dirty="0" smtClean="0">
                <a:solidFill>
                  <a:schemeClr val="accent4">
                    <a:lumMod val="75000"/>
                    <a:lumOff val="25000"/>
                  </a:schemeClr>
                </a:solidFill>
                <a:latin typeface="Gill Sans MT" pitchFamily="34" charset="0"/>
              </a:rPr>
              <a:t>N-NEAP</a:t>
            </a:r>
            <a:br>
              <a:rPr lang="en-US" sz="3600" dirty="0" smtClean="0">
                <a:solidFill>
                  <a:schemeClr val="accent4">
                    <a:lumMod val="75000"/>
                    <a:lumOff val="25000"/>
                  </a:schemeClr>
                </a:solidFill>
                <a:latin typeface="Gill Sans MT" pitchFamily="34" charset="0"/>
              </a:rPr>
            </a:br>
            <a:r>
              <a:rPr lang="en-US" sz="2000" dirty="0" smtClean="0">
                <a:solidFill>
                  <a:schemeClr val="accent4">
                    <a:lumMod val="75000"/>
                    <a:lumOff val="25000"/>
                  </a:schemeClr>
                </a:solidFill>
                <a:latin typeface="Gill Sans MT" pitchFamily="34" charset="0"/>
              </a:rPr>
              <a:t>Example: No yearly price increase</a:t>
            </a:r>
            <a:endParaRPr lang="en-US" sz="2400" dirty="0" smtClean="0">
              <a:solidFill>
                <a:schemeClr val="accent4">
                  <a:lumMod val="75000"/>
                  <a:lumOff val="25000"/>
                </a:schemeClr>
              </a:solidFill>
              <a:latin typeface="Gill Sans MT" pitchFamily="34" charset="0"/>
            </a:endParaRPr>
          </a:p>
        </p:txBody>
      </p:sp>
      <p:sp>
        <p:nvSpPr>
          <p:cNvPr id="29700" name="Line 4"/>
          <p:cNvSpPr>
            <a:spLocks noChangeShapeType="1"/>
          </p:cNvSpPr>
          <p:nvPr/>
        </p:nvSpPr>
        <p:spPr bwMode="auto">
          <a:xfrm flipV="1">
            <a:off x="1043608" y="1052736"/>
            <a:ext cx="8100392" cy="11832"/>
          </a:xfrm>
          <a:prstGeom prst="line">
            <a:avLst/>
          </a:prstGeom>
          <a:noFill/>
          <a:ln w="22225" cap="sq">
            <a:solidFill>
              <a:srgbClr val="20558A"/>
            </a:solidFill>
            <a:round/>
            <a:headEnd type="none" w="sm" len="sm"/>
            <a:tailEnd type="none" w="sm" len="sm"/>
          </a:ln>
        </p:spPr>
        <p:txBody>
          <a:bodyPr wrap="none" anchor="ctr"/>
          <a:lstStyle/>
          <a:p>
            <a:endParaRPr lang="en-CA" sz="2000" dirty="0">
              <a:solidFill>
                <a:schemeClr val="accent4">
                  <a:lumMod val="75000"/>
                  <a:lumOff val="25000"/>
                </a:schemeClr>
              </a:solidFill>
              <a:latin typeface="Gill Sans MT" pitchFamily="34"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latin typeface="Gill Sans MT" pitchFamily="34" charset="0"/>
              </a:rPr>
              <a:pPr/>
              <a:t>10</a:t>
            </a:fld>
            <a:endParaRPr lang="en-US" dirty="0" smtClean="0">
              <a:solidFill>
                <a:schemeClr val="tx1"/>
              </a:solidFill>
              <a:latin typeface="Gill Sans MT" pitchFamily="34" charset="0"/>
            </a:endParaRPr>
          </a:p>
        </p:txBody>
      </p:sp>
      <p:sp>
        <p:nvSpPr>
          <p:cNvPr id="6" name="Rectangle 3"/>
          <p:cNvSpPr txBox="1">
            <a:spLocks noChangeArrowheads="1"/>
          </p:cNvSpPr>
          <p:nvPr/>
        </p:nvSpPr>
        <p:spPr bwMode="auto">
          <a:xfrm>
            <a:off x="1043608" y="3429000"/>
            <a:ext cx="4659957"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2012 Forecast CPI Factor = 1.064</a:t>
            </a:r>
          </a:p>
        </p:txBody>
      </p:sp>
      <p:sp>
        <p:nvSpPr>
          <p:cNvPr id="8" name="Rectangle 3"/>
          <p:cNvSpPr txBox="1">
            <a:spLocks noChangeArrowheads="1"/>
          </p:cNvSpPr>
          <p:nvPr/>
        </p:nvSpPr>
        <p:spPr bwMode="auto">
          <a:xfrm>
            <a:off x="1043608" y="4454752"/>
            <a:ext cx="4478262"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CPI = 1.064  x $10.0000 = $10.6400</a:t>
            </a:r>
          </a:p>
        </p:txBody>
      </p:sp>
      <p:sp>
        <p:nvSpPr>
          <p:cNvPr id="9" name="Rectangle 3"/>
          <p:cNvSpPr txBox="1">
            <a:spLocks noChangeArrowheads="1"/>
          </p:cNvSpPr>
          <p:nvPr/>
        </p:nvSpPr>
        <p:spPr bwMode="auto">
          <a:xfrm>
            <a:off x="1043608" y="4814752"/>
            <a:ext cx="4478262"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Cap = 1.032  x $10.0000 = $10.3200</a:t>
            </a:r>
          </a:p>
        </p:txBody>
      </p:sp>
      <p:sp>
        <p:nvSpPr>
          <p:cNvPr id="2" name="Right Brace 1"/>
          <p:cNvSpPr/>
          <p:nvPr/>
        </p:nvSpPr>
        <p:spPr bwMode="auto">
          <a:xfrm>
            <a:off x="5220072" y="4530993"/>
            <a:ext cx="233772" cy="647992"/>
          </a:xfrm>
          <a:prstGeom prst="rightBrace">
            <a:avLst/>
          </a:prstGeom>
          <a:noFill/>
          <a:ln w="254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CA" sz="2000" i="0" u="none" strike="noStrike" cap="none" normalizeH="0" baseline="0" dirty="0" smtClean="0">
              <a:ln>
                <a:noFill/>
              </a:ln>
              <a:solidFill>
                <a:schemeClr val="accent4">
                  <a:lumMod val="75000"/>
                  <a:lumOff val="25000"/>
                </a:schemeClr>
              </a:solidFill>
              <a:effectLst/>
              <a:latin typeface="Gill Sans MT" pitchFamily="34" charset="0"/>
            </a:endParaRPr>
          </a:p>
        </p:txBody>
      </p:sp>
      <p:sp>
        <p:nvSpPr>
          <p:cNvPr id="11" name="Rectangle 3"/>
          <p:cNvSpPr txBox="1">
            <a:spLocks noChangeArrowheads="1"/>
          </p:cNvSpPr>
          <p:nvPr/>
        </p:nvSpPr>
        <p:spPr bwMode="auto">
          <a:xfrm>
            <a:off x="5521870" y="4644040"/>
            <a:ext cx="2589645"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Take the lower</a:t>
            </a:r>
          </a:p>
        </p:txBody>
      </p:sp>
      <p:sp>
        <p:nvSpPr>
          <p:cNvPr id="12" name="Rectangle 3"/>
          <p:cNvSpPr txBox="1">
            <a:spLocks noChangeArrowheads="1"/>
          </p:cNvSpPr>
          <p:nvPr/>
        </p:nvSpPr>
        <p:spPr bwMode="auto">
          <a:xfrm>
            <a:off x="1043608" y="5427272"/>
            <a:ext cx="6669682"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The forecast N-NEAP for 2012 = $10.3200</a:t>
            </a:r>
          </a:p>
        </p:txBody>
      </p:sp>
      <p:sp>
        <p:nvSpPr>
          <p:cNvPr id="3" name="Oval 2"/>
          <p:cNvSpPr/>
          <p:nvPr/>
        </p:nvSpPr>
        <p:spPr bwMode="auto">
          <a:xfrm>
            <a:off x="3833075" y="4814752"/>
            <a:ext cx="1292727" cy="432088"/>
          </a:xfrm>
          <a:prstGeom prst="ellipse">
            <a:avLst/>
          </a:prstGeom>
          <a:noFill/>
          <a:ln w="28575" cap="sq"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CA" sz="2000" i="0" u="none" strike="noStrike" cap="none" normalizeH="0" baseline="0" dirty="0" smtClean="0">
              <a:ln>
                <a:noFill/>
              </a:ln>
              <a:solidFill>
                <a:schemeClr val="accent4">
                  <a:lumMod val="75000"/>
                  <a:lumOff val="25000"/>
                </a:schemeClr>
              </a:solidFill>
              <a:effectLst/>
              <a:latin typeface="Gill Sans MT" pitchFamily="34" charset="0"/>
            </a:endParaRPr>
          </a:p>
        </p:txBody>
      </p:sp>
      <p:sp>
        <p:nvSpPr>
          <p:cNvPr id="23" name="Rectangle 3"/>
          <p:cNvSpPr txBox="1">
            <a:spLocks noChangeArrowheads="1"/>
          </p:cNvSpPr>
          <p:nvPr/>
        </p:nvSpPr>
        <p:spPr bwMode="auto">
          <a:xfrm>
            <a:off x="1043608" y="3789000"/>
            <a:ext cx="4663354"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2012 Forecast Cap Factor = 1.032</a:t>
            </a:r>
          </a:p>
        </p:txBody>
      </p:sp>
      <p:graphicFrame>
        <p:nvGraphicFramePr>
          <p:cNvPr id="5" name="Table 4"/>
          <p:cNvGraphicFramePr>
            <a:graphicFrameLocks noGrp="1"/>
          </p:cNvGraphicFramePr>
          <p:nvPr>
            <p:extLst>
              <p:ext uri="{D42A27DB-BD31-4B8C-83A1-F6EECF244321}">
                <p14:modId xmlns:p14="http://schemas.microsoft.com/office/powerpoint/2010/main" val="3535325098"/>
              </p:ext>
            </p:extLst>
          </p:nvPr>
        </p:nvGraphicFramePr>
        <p:xfrm>
          <a:off x="1331640" y="1124744"/>
          <a:ext cx="6581047" cy="2123440"/>
        </p:xfrm>
        <a:graphic>
          <a:graphicData uri="http://schemas.openxmlformats.org/drawingml/2006/table">
            <a:tbl>
              <a:tblPr firstRow="1" bandRow="1">
                <a:tableStyleId>{5C22544A-7EE6-4342-B048-85BDC9FD1C3A}</a:tableStyleId>
              </a:tblPr>
              <a:tblGrid>
                <a:gridCol w="1828519"/>
                <a:gridCol w="1219481"/>
                <a:gridCol w="1524000"/>
                <a:gridCol w="2009047"/>
              </a:tblGrid>
              <a:tr h="370840">
                <a:tc>
                  <a:txBody>
                    <a:bodyPr/>
                    <a:lstStyle/>
                    <a:p>
                      <a:pPr algn="ctr"/>
                      <a:r>
                        <a:rPr lang="en-CA" u="sng" dirty="0" smtClean="0"/>
                        <a:t>Year</a:t>
                      </a:r>
                      <a:endParaRPr lang="en-CA" u="sng" dirty="0"/>
                    </a:p>
                  </a:txBody>
                  <a:tcPr anchor="ctr"/>
                </a:tc>
                <a:tc>
                  <a:txBody>
                    <a:bodyPr/>
                    <a:lstStyle/>
                    <a:p>
                      <a:pPr algn="ctr"/>
                      <a:r>
                        <a:rPr lang="en-CA" u="sng" dirty="0" smtClean="0"/>
                        <a:t>N-ATP</a:t>
                      </a:r>
                      <a:endParaRPr lang="en-CA" u="sng" dirty="0"/>
                    </a:p>
                  </a:txBody>
                  <a:tcPr anchor="ctr"/>
                </a:tc>
                <a:tc>
                  <a:txBody>
                    <a:bodyPr/>
                    <a:lstStyle/>
                    <a:p>
                      <a:pPr algn="ctr"/>
                      <a:r>
                        <a:rPr lang="en-CA" u="sng" dirty="0" smtClean="0"/>
                        <a:t>MAPP</a:t>
                      </a:r>
                      <a:r>
                        <a:rPr lang="en-CA" u="none" dirty="0" smtClean="0"/>
                        <a:t> / </a:t>
                      </a:r>
                      <a:endParaRPr lang="en-CA" u="sng" dirty="0" smtClean="0"/>
                    </a:p>
                    <a:p>
                      <a:pPr algn="ctr"/>
                      <a:r>
                        <a:rPr lang="en-CA" u="sng" dirty="0" smtClean="0"/>
                        <a:t>N-NEAP</a:t>
                      </a:r>
                      <a:endParaRPr lang="en-CA" u="sng" dirty="0"/>
                    </a:p>
                  </a:txBody>
                  <a:tcPr anchor="ctr"/>
                </a:tc>
                <a:tc>
                  <a:txBody>
                    <a:bodyPr/>
                    <a:lstStyle/>
                    <a:p>
                      <a:pPr algn="ctr"/>
                      <a:r>
                        <a:rPr lang="en-CA" u="sng" dirty="0" smtClean="0"/>
                        <a:t>Highest</a:t>
                      </a:r>
                      <a:r>
                        <a:rPr lang="en-CA" u="sng" baseline="0" dirty="0" smtClean="0"/>
                        <a:t> International Price</a:t>
                      </a:r>
                      <a:endParaRPr lang="en-CA" u="sng" dirty="0"/>
                    </a:p>
                  </a:txBody>
                  <a:tcPr anchor="ctr"/>
                </a:tc>
              </a:tr>
              <a:tr h="370840">
                <a:tc>
                  <a:txBody>
                    <a:bodyPr/>
                    <a:lstStyle/>
                    <a:p>
                      <a:pPr algn="ctr"/>
                      <a:r>
                        <a:rPr lang="en-CA" dirty="0" smtClean="0"/>
                        <a:t>2009 (Benchmark)</a:t>
                      </a:r>
                      <a:endParaRPr lang="en-CA" dirty="0"/>
                    </a:p>
                  </a:txBody>
                  <a:tcPr/>
                </a:tc>
                <a:tc>
                  <a:txBody>
                    <a:bodyPr/>
                    <a:lstStyle/>
                    <a:p>
                      <a:pPr algn="ctr"/>
                      <a:r>
                        <a:rPr lang="en-CA" dirty="0" smtClean="0"/>
                        <a:t>$10.0000</a:t>
                      </a:r>
                    </a:p>
                  </a:txBody>
                  <a:tcPr/>
                </a:tc>
                <a:tc>
                  <a:txBody>
                    <a:bodyPr/>
                    <a:lstStyle/>
                    <a:p>
                      <a:pPr algn="ctr"/>
                      <a:r>
                        <a:rPr lang="en-CA" dirty="0" smtClean="0"/>
                        <a:t>$10.0000</a:t>
                      </a:r>
                      <a:endParaRPr lang="en-CA" dirty="0"/>
                    </a:p>
                  </a:txBody>
                  <a:tcPr/>
                </a:tc>
                <a:tc>
                  <a:txBody>
                    <a:bodyPr/>
                    <a:lstStyle/>
                    <a:p>
                      <a:pPr algn="ctr"/>
                      <a:r>
                        <a:rPr lang="en-CA" dirty="0" smtClean="0"/>
                        <a:t>$12.0000</a:t>
                      </a:r>
                      <a:endParaRPr lang="en-CA" dirty="0"/>
                    </a:p>
                  </a:txBody>
                  <a:tcPr/>
                </a:tc>
              </a:tr>
              <a:tr h="370840">
                <a:tc>
                  <a:txBody>
                    <a:bodyPr/>
                    <a:lstStyle/>
                    <a:p>
                      <a:pPr algn="ctr"/>
                      <a:r>
                        <a:rPr lang="en-CA" dirty="0" smtClean="0"/>
                        <a:t>2010</a:t>
                      </a:r>
                    </a:p>
                  </a:txBody>
                  <a:tcPr/>
                </a:tc>
                <a:tc>
                  <a:txBody>
                    <a:bodyPr/>
                    <a:lstStyle/>
                    <a:p>
                      <a:pPr algn="ctr"/>
                      <a:r>
                        <a:rPr lang="en-CA" dirty="0" smtClean="0"/>
                        <a:t>$10.0000</a:t>
                      </a:r>
                      <a:endParaRPr lang="en-CA" dirty="0"/>
                    </a:p>
                  </a:txBody>
                  <a:tcPr/>
                </a:tc>
                <a:tc>
                  <a:txBody>
                    <a:bodyPr/>
                    <a:lstStyle/>
                    <a:p>
                      <a:pPr algn="ctr"/>
                      <a:r>
                        <a:rPr lang="en-CA" dirty="0" smtClean="0"/>
                        <a:t>$10.1800</a:t>
                      </a:r>
                      <a:endParaRPr lang="en-CA"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CA" dirty="0" smtClean="0"/>
                        <a:t>$12.0000</a:t>
                      </a:r>
                    </a:p>
                  </a:txBody>
                  <a:tcPr/>
                </a:tc>
              </a:tr>
              <a:tr h="370840">
                <a:tc>
                  <a:txBody>
                    <a:bodyPr/>
                    <a:lstStyle/>
                    <a:p>
                      <a:pPr algn="ctr"/>
                      <a:r>
                        <a:rPr lang="en-CA" dirty="0" smtClean="0"/>
                        <a:t>2011</a:t>
                      </a:r>
                      <a:endParaRPr lang="en-CA" dirty="0"/>
                    </a:p>
                  </a:txBody>
                  <a:tcPr/>
                </a:tc>
                <a:tc>
                  <a:txBody>
                    <a:bodyPr/>
                    <a:lstStyle/>
                    <a:p>
                      <a:pPr algn="ctr"/>
                      <a:r>
                        <a:rPr lang="en-CA" dirty="0" smtClean="0"/>
                        <a:t>$10.0000</a:t>
                      </a:r>
                      <a:endParaRPr lang="en-CA" dirty="0"/>
                    </a:p>
                  </a:txBody>
                  <a:tcPr/>
                </a:tc>
                <a:tc>
                  <a:txBody>
                    <a:bodyPr/>
                    <a:lstStyle/>
                    <a:p>
                      <a:pPr algn="ctr"/>
                      <a:r>
                        <a:rPr lang="en-CA" dirty="0" smtClean="0"/>
                        <a:t>$10.4400</a:t>
                      </a:r>
                      <a:endParaRPr lang="en-CA"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CA" dirty="0" smtClean="0"/>
                        <a:t>$12.0000</a:t>
                      </a:r>
                    </a:p>
                  </a:txBody>
                  <a:tcPr/>
                </a:tc>
              </a:tr>
              <a:tr h="370840">
                <a:tc>
                  <a:txBody>
                    <a:bodyPr/>
                    <a:lstStyle/>
                    <a:p>
                      <a:pPr algn="ctr"/>
                      <a:r>
                        <a:rPr lang="en-CA" dirty="0" smtClean="0"/>
                        <a:t>2012 </a:t>
                      </a:r>
                      <a:endParaRPr lang="en-CA" dirty="0"/>
                    </a:p>
                  </a:txBody>
                  <a:tcPr/>
                </a:tc>
                <a:tc>
                  <a:txBody>
                    <a:bodyPr/>
                    <a:lstStyle/>
                    <a:p>
                      <a:pPr algn="ctr"/>
                      <a:r>
                        <a:rPr lang="en-CA" dirty="0" smtClean="0"/>
                        <a:t>$10.5000</a:t>
                      </a:r>
                      <a:endParaRPr lang="en-CA" dirty="0"/>
                    </a:p>
                  </a:txBody>
                  <a:tcPr/>
                </a:tc>
                <a:tc>
                  <a:txBody>
                    <a:bodyPr/>
                    <a:lstStyle/>
                    <a:p>
                      <a:pPr algn="ctr"/>
                      <a:r>
                        <a:rPr lang="en-CA" dirty="0" smtClean="0"/>
                        <a:t>?</a:t>
                      </a:r>
                      <a:endParaRPr lang="en-CA"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CA" dirty="0" smtClean="0"/>
                        <a:t>$12.0000</a:t>
                      </a:r>
                    </a:p>
                  </a:txBody>
                  <a:tcPr/>
                </a:tc>
              </a:tr>
            </a:tbl>
          </a:graphicData>
        </a:graphic>
      </p:graphicFrame>
    </p:spTree>
    <p:extLst>
      <p:ext uri="{BB962C8B-B14F-4D97-AF65-F5344CB8AC3E}">
        <p14:creationId xmlns:p14="http://schemas.microsoft.com/office/powerpoint/2010/main" val="3961357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23"/>
                                        </p:tgtEl>
                                        <p:attrNameLst>
                                          <p:attrName>style.visibility</p:attrName>
                                        </p:attrNameLst>
                                      </p:cBhvr>
                                      <p:to>
                                        <p:strVal val="hidden"/>
                                      </p:to>
                                    </p:set>
                                  </p:childTnLst>
                                </p:cTn>
                              </p:par>
                              <p:par>
                                <p:cTn id="15" presetID="1" presetClass="exit"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hidden"/>
                                      </p:to>
                                    </p:set>
                                  </p:childTnLst>
                                </p:cTn>
                              </p:par>
                              <p:par>
                                <p:cTn id="17" presetID="1" presetClass="exit"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hidden"/>
                                      </p:to>
                                    </p:set>
                                  </p:childTnLst>
                                </p:cTn>
                              </p:par>
                              <p:par>
                                <p:cTn id="19" presetID="1" presetClass="exit"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hidden"/>
                                      </p:to>
                                    </p:set>
                                  </p:childTnLst>
                                </p:cTn>
                              </p:par>
                              <p:par>
                                <p:cTn id="21" presetID="1" presetClass="entr" presetSubtype="0" fill="hold" grpId="1"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ntr" presetSubtype="0" fill="hold" grpId="1"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par>
                                <p:cTn id="25" presetID="1" presetClass="entr" presetSubtype="0" fill="hold" grpId="1"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grpId="1" nodeType="withEffect">
                                  <p:stCondLst>
                                    <p:cond delay="0"/>
                                  </p:stCondLst>
                                  <p:childTnLst>
                                    <p:set>
                                      <p:cBhvr>
                                        <p:cTn id="28" dur="1" fill="hold">
                                          <p:stCondLst>
                                            <p:cond delay="0"/>
                                          </p:stCondLst>
                                        </p:cTn>
                                        <p:tgtEl>
                                          <p:spTgt spid="2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1" nodeType="clickEffect">
                                  <p:stCondLst>
                                    <p:cond delay="0"/>
                                  </p:stCondLst>
                                  <p:childTnLst>
                                    <p:set>
                                      <p:cBhvr>
                                        <p:cTn id="32" dur="1" fill="hold">
                                          <p:stCondLst>
                                            <p:cond delay="0"/>
                                          </p:stCondLst>
                                        </p:cTn>
                                        <p:tgtEl>
                                          <p:spTgt spid="2"/>
                                        </p:tgtEl>
                                        <p:attrNameLst>
                                          <p:attrName>style.visibility</p:attrName>
                                        </p:attrNameLst>
                                      </p:cBhvr>
                                      <p:to>
                                        <p:strVal val="visible"/>
                                      </p:to>
                                    </p:set>
                                  </p:childTnLst>
                                </p:cTn>
                              </p:par>
                              <p:par>
                                <p:cTn id="33" presetID="1" presetClass="entr" presetSubtype="0" fill="hold" grpId="1" nodeType="withEffect">
                                  <p:stCondLst>
                                    <p:cond delay="0"/>
                                  </p:stCondLst>
                                  <p:childTnLst>
                                    <p:set>
                                      <p:cBhvr>
                                        <p:cTn id="34" dur="1" fill="hold">
                                          <p:stCondLst>
                                            <p:cond delay="0"/>
                                          </p:stCondLst>
                                        </p:cTn>
                                        <p:tgtEl>
                                          <p:spTgt spid="3"/>
                                        </p:tgtEl>
                                        <p:attrNameLst>
                                          <p:attrName>style.visibility</p:attrName>
                                        </p:attrNameLst>
                                      </p:cBhvr>
                                      <p:to>
                                        <p:strVal val="visible"/>
                                      </p:to>
                                    </p:set>
                                  </p:childTnLst>
                                </p:cTn>
                              </p:par>
                              <p:par>
                                <p:cTn id="35" presetID="1" presetClass="entr" presetSubtype="0" fill="hold" grpId="1"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1" nodeType="clickEffect">
                                  <p:stCondLst>
                                    <p:cond delay="0"/>
                                  </p:stCondLst>
                                  <p:childTnLst>
                                    <p:set>
                                      <p:cBhvr>
                                        <p:cTn id="4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8" grpId="0"/>
      <p:bldP spid="8" grpId="1"/>
      <p:bldP spid="9" grpId="0"/>
      <p:bldP spid="9" grpId="1"/>
      <p:bldP spid="2" grpId="0" animBg="1"/>
      <p:bldP spid="2" grpId="1" animBg="1"/>
      <p:bldP spid="11" grpId="0"/>
      <p:bldP spid="11" grpId="1"/>
      <p:bldP spid="12" grpId="0"/>
      <p:bldP spid="12" grpId="1"/>
      <p:bldP spid="3" grpId="0" animBg="1"/>
      <p:bldP spid="3" grpId="1" animBg="1"/>
      <p:bldP spid="23" grpId="0"/>
      <p:bldP spid="23"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idx="4294967295"/>
          </p:nvPr>
        </p:nvSpPr>
        <p:spPr>
          <a:xfrm>
            <a:off x="1070670" y="260648"/>
            <a:ext cx="7848600" cy="792088"/>
          </a:xfrm>
        </p:spPr>
        <p:txBody>
          <a:bodyPr/>
          <a:lstStyle/>
          <a:p>
            <a:pPr algn="ctr" eaLnBrk="1" hangingPunct="1"/>
            <a:r>
              <a:rPr lang="en-US" sz="3600" dirty="0">
                <a:solidFill>
                  <a:schemeClr val="accent4">
                    <a:lumMod val="75000"/>
                    <a:lumOff val="25000"/>
                  </a:schemeClr>
                </a:solidFill>
                <a:latin typeface="Gill Sans MT" pitchFamily="34" charset="0"/>
              </a:rPr>
              <a:t>Calculating the </a:t>
            </a:r>
            <a:r>
              <a:rPr lang="en-US" sz="3600" dirty="0" smtClean="0">
                <a:solidFill>
                  <a:schemeClr val="accent4">
                    <a:lumMod val="75000"/>
                    <a:lumOff val="25000"/>
                  </a:schemeClr>
                </a:solidFill>
                <a:latin typeface="Gill Sans MT" pitchFamily="34" charset="0"/>
              </a:rPr>
              <a:t>N-NEAP</a:t>
            </a:r>
            <a:br>
              <a:rPr lang="en-US" sz="3600" dirty="0" smtClean="0">
                <a:solidFill>
                  <a:schemeClr val="accent4">
                    <a:lumMod val="75000"/>
                    <a:lumOff val="25000"/>
                  </a:schemeClr>
                </a:solidFill>
                <a:latin typeface="Gill Sans MT" pitchFamily="34" charset="0"/>
              </a:rPr>
            </a:br>
            <a:r>
              <a:rPr lang="en-US" sz="2000" dirty="0" smtClean="0">
                <a:solidFill>
                  <a:schemeClr val="accent4">
                    <a:lumMod val="75000"/>
                    <a:lumOff val="25000"/>
                  </a:schemeClr>
                </a:solidFill>
                <a:latin typeface="Gill Sans MT" pitchFamily="34" charset="0"/>
              </a:rPr>
              <a:t>Example</a:t>
            </a:r>
            <a:r>
              <a:rPr lang="en-US" sz="2000" dirty="0">
                <a:solidFill>
                  <a:schemeClr val="accent4">
                    <a:lumMod val="75000"/>
                    <a:lumOff val="25000"/>
                  </a:schemeClr>
                </a:solidFill>
                <a:latin typeface="Gill Sans MT" pitchFamily="34" charset="0"/>
              </a:rPr>
              <a:t>: </a:t>
            </a:r>
            <a:r>
              <a:rPr lang="en-US" sz="2000" dirty="0" smtClean="0">
                <a:solidFill>
                  <a:schemeClr val="accent4">
                    <a:lumMod val="75000"/>
                    <a:lumOff val="25000"/>
                  </a:schemeClr>
                </a:solidFill>
                <a:latin typeface="Gill Sans MT" pitchFamily="34" charset="0"/>
              </a:rPr>
              <a:t>How CPI &amp; Cap differ in the second year of sales</a:t>
            </a:r>
            <a:endParaRPr lang="en-US" sz="1800" dirty="0" smtClean="0">
              <a:solidFill>
                <a:schemeClr val="accent4">
                  <a:lumMod val="75000"/>
                  <a:lumOff val="25000"/>
                </a:schemeClr>
              </a:solidFill>
              <a:latin typeface="Gill Sans MT" pitchFamily="34" charset="0"/>
            </a:endParaRPr>
          </a:p>
        </p:txBody>
      </p:sp>
      <p:sp>
        <p:nvSpPr>
          <p:cNvPr id="29700" name="Line 4"/>
          <p:cNvSpPr>
            <a:spLocks noChangeShapeType="1"/>
          </p:cNvSpPr>
          <p:nvPr/>
        </p:nvSpPr>
        <p:spPr bwMode="auto">
          <a:xfrm flipV="1">
            <a:off x="1043608" y="1052736"/>
            <a:ext cx="8100392" cy="11832"/>
          </a:xfrm>
          <a:prstGeom prst="line">
            <a:avLst/>
          </a:prstGeom>
          <a:noFill/>
          <a:ln w="22225" cap="sq">
            <a:solidFill>
              <a:srgbClr val="20558A"/>
            </a:solidFill>
            <a:round/>
            <a:headEnd type="none" w="sm" len="sm"/>
            <a:tailEnd type="none" w="sm" len="sm"/>
          </a:ln>
        </p:spPr>
        <p:txBody>
          <a:bodyPr wrap="none" anchor="ctr"/>
          <a:lstStyle/>
          <a:p>
            <a:endParaRPr lang="en-CA" sz="2000" dirty="0">
              <a:solidFill>
                <a:schemeClr val="accent4">
                  <a:lumMod val="75000"/>
                  <a:lumOff val="25000"/>
                </a:schemeClr>
              </a:solidFill>
              <a:latin typeface="Gill Sans MT" pitchFamily="34"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latin typeface="Gill Sans MT" pitchFamily="34" charset="0"/>
              </a:rPr>
              <a:pPr/>
              <a:t>11</a:t>
            </a:fld>
            <a:endParaRPr lang="en-US" dirty="0" smtClean="0">
              <a:solidFill>
                <a:schemeClr val="tx1"/>
              </a:solidFill>
              <a:latin typeface="Gill Sans MT" pitchFamily="34" charset="0"/>
            </a:endParaRPr>
          </a:p>
        </p:txBody>
      </p:sp>
      <p:sp>
        <p:nvSpPr>
          <p:cNvPr id="6" name="Rectangle 3"/>
          <p:cNvSpPr txBox="1">
            <a:spLocks noChangeArrowheads="1"/>
          </p:cNvSpPr>
          <p:nvPr/>
        </p:nvSpPr>
        <p:spPr bwMode="auto">
          <a:xfrm>
            <a:off x="1036365" y="3429000"/>
            <a:ext cx="5301530"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2012 Forecast CPI Factor (</a:t>
            </a:r>
            <a:r>
              <a:rPr lang="en-US" sz="2000" b="0" u="sng" dirty="0">
                <a:solidFill>
                  <a:schemeClr val="accent4">
                    <a:lumMod val="75000"/>
                    <a:lumOff val="25000"/>
                  </a:schemeClr>
                </a:solidFill>
                <a:latin typeface="Gill Sans MT" pitchFamily="34" charset="0"/>
              </a:rPr>
              <a:t>1</a:t>
            </a:r>
            <a:r>
              <a:rPr lang="en-US" sz="2000" b="0" u="sng" dirty="0" smtClean="0">
                <a:solidFill>
                  <a:schemeClr val="accent4">
                    <a:lumMod val="75000"/>
                    <a:lumOff val="25000"/>
                  </a:schemeClr>
                </a:solidFill>
                <a:latin typeface="Gill Sans MT" pitchFamily="34" charset="0"/>
              </a:rPr>
              <a:t> year</a:t>
            </a:r>
            <a:r>
              <a:rPr lang="en-US" sz="2000" b="0" dirty="0" smtClean="0">
                <a:solidFill>
                  <a:schemeClr val="accent4">
                    <a:lumMod val="75000"/>
                    <a:lumOff val="25000"/>
                  </a:schemeClr>
                </a:solidFill>
                <a:latin typeface="Gill Sans MT" pitchFamily="34" charset="0"/>
              </a:rPr>
              <a:t>) = 1.021</a:t>
            </a:r>
          </a:p>
          <a:p>
            <a:pPr marL="0" indent="0" eaLnBrk="1" hangingPunct="1">
              <a:buNone/>
            </a:pPr>
            <a:endParaRPr lang="en-US" sz="2000" b="0" dirty="0" smtClean="0">
              <a:solidFill>
                <a:schemeClr val="accent4">
                  <a:lumMod val="75000"/>
                  <a:lumOff val="25000"/>
                </a:schemeClr>
              </a:solidFill>
              <a:latin typeface="Gill Sans MT" pitchFamily="34" charset="0"/>
            </a:endParaRPr>
          </a:p>
        </p:txBody>
      </p:sp>
      <p:sp>
        <p:nvSpPr>
          <p:cNvPr id="8" name="Rectangle 3"/>
          <p:cNvSpPr txBox="1">
            <a:spLocks noChangeArrowheads="1"/>
          </p:cNvSpPr>
          <p:nvPr/>
        </p:nvSpPr>
        <p:spPr bwMode="auto">
          <a:xfrm>
            <a:off x="1036365" y="4437112"/>
            <a:ext cx="4478262"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CPI = 1.021  x $10.0000 = $10.2100</a:t>
            </a:r>
          </a:p>
        </p:txBody>
      </p:sp>
      <p:sp>
        <p:nvSpPr>
          <p:cNvPr id="9" name="Rectangle 3"/>
          <p:cNvSpPr txBox="1">
            <a:spLocks noChangeArrowheads="1"/>
          </p:cNvSpPr>
          <p:nvPr/>
        </p:nvSpPr>
        <p:spPr bwMode="auto">
          <a:xfrm>
            <a:off x="1036365" y="4797112"/>
            <a:ext cx="4478262"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Cap = 1.032  x $9.0000 = $9.2880</a:t>
            </a:r>
          </a:p>
        </p:txBody>
      </p:sp>
      <p:sp>
        <p:nvSpPr>
          <p:cNvPr id="2" name="Right Brace 1"/>
          <p:cNvSpPr/>
          <p:nvPr/>
        </p:nvSpPr>
        <p:spPr bwMode="auto">
          <a:xfrm>
            <a:off x="5220072" y="4486961"/>
            <a:ext cx="233772" cy="647992"/>
          </a:xfrm>
          <a:prstGeom prst="rightBrace">
            <a:avLst/>
          </a:prstGeom>
          <a:noFill/>
          <a:ln w="254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CA" sz="2000" i="0" u="none" strike="noStrike" cap="none" normalizeH="0" baseline="0" dirty="0" smtClean="0">
              <a:ln>
                <a:noFill/>
              </a:ln>
              <a:solidFill>
                <a:schemeClr val="accent4">
                  <a:lumMod val="75000"/>
                  <a:lumOff val="25000"/>
                </a:schemeClr>
              </a:solidFill>
              <a:effectLst/>
              <a:latin typeface="Gill Sans MT" pitchFamily="34" charset="0"/>
            </a:endParaRPr>
          </a:p>
        </p:txBody>
      </p:sp>
      <p:sp>
        <p:nvSpPr>
          <p:cNvPr id="11" name="Rectangle 3"/>
          <p:cNvSpPr txBox="1">
            <a:spLocks noChangeArrowheads="1"/>
          </p:cNvSpPr>
          <p:nvPr/>
        </p:nvSpPr>
        <p:spPr bwMode="auto">
          <a:xfrm>
            <a:off x="5521870" y="4590720"/>
            <a:ext cx="2589645"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Take the lower</a:t>
            </a:r>
          </a:p>
        </p:txBody>
      </p:sp>
      <p:sp>
        <p:nvSpPr>
          <p:cNvPr id="12" name="Rectangle 3"/>
          <p:cNvSpPr txBox="1">
            <a:spLocks noChangeArrowheads="1"/>
          </p:cNvSpPr>
          <p:nvPr/>
        </p:nvSpPr>
        <p:spPr bwMode="auto">
          <a:xfrm>
            <a:off x="1036365" y="5589240"/>
            <a:ext cx="6669682"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The forecast N-NEAP for 2012 = $9.2880</a:t>
            </a:r>
          </a:p>
        </p:txBody>
      </p:sp>
      <p:sp>
        <p:nvSpPr>
          <p:cNvPr id="3" name="Oval 2"/>
          <p:cNvSpPr/>
          <p:nvPr/>
        </p:nvSpPr>
        <p:spPr bwMode="auto">
          <a:xfrm>
            <a:off x="3687130" y="4770720"/>
            <a:ext cx="1292727" cy="432088"/>
          </a:xfrm>
          <a:prstGeom prst="ellipse">
            <a:avLst/>
          </a:prstGeom>
          <a:noFill/>
          <a:ln w="28575" cap="sq"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CA" sz="2000" i="0" u="none" strike="noStrike" cap="none" normalizeH="0" baseline="0" dirty="0" smtClean="0">
              <a:ln>
                <a:noFill/>
              </a:ln>
              <a:solidFill>
                <a:schemeClr val="accent4">
                  <a:lumMod val="75000"/>
                  <a:lumOff val="25000"/>
                </a:schemeClr>
              </a:solidFill>
              <a:effectLst/>
              <a:latin typeface="Gill Sans MT" pitchFamily="34" charset="0"/>
            </a:endParaRPr>
          </a:p>
        </p:txBody>
      </p:sp>
      <p:sp>
        <p:nvSpPr>
          <p:cNvPr id="23" name="Rectangle 3"/>
          <p:cNvSpPr txBox="1">
            <a:spLocks noChangeArrowheads="1"/>
          </p:cNvSpPr>
          <p:nvPr/>
        </p:nvSpPr>
        <p:spPr bwMode="auto">
          <a:xfrm>
            <a:off x="1036365" y="3787050"/>
            <a:ext cx="4663354"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2012 Forecast Cap Factor = 1.032</a:t>
            </a:r>
          </a:p>
          <a:p>
            <a:pPr marL="0" indent="0" eaLnBrk="1" hangingPunct="1">
              <a:buNone/>
            </a:pPr>
            <a:endParaRPr lang="en-US" sz="2000" b="0" dirty="0" smtClean="0">
              <a:solidFill>
                <a:schemeClr val="accent4">
                  <a:lumMod val="75000"/>
                  <a:lumOff val="25000"/>
                </a:schemeClr>
              </a:solidFill>
              <a:latin typeface="Gill Sans MT"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2639435360"/>
              </p:ext>
            </p:extLst>
          </p:nvPr>
        </p:nvGraphicFramePr>
        <p:xfrm>
          <a:off x="1403648" y="1981527"/>
          <a:ext cx="6581047" cy="1381760"/>
        </p:xfrm>
        <a:graphic>
          <a:graphicData uri="http://schemas.openxmlformats.org/drawingml/2006/table">
            <a:tbl>
              <a:tblPr firstRow="1" bandRow="1">
                <a:tableStyleId>{5C22544A-7EE6-4342-B048-85BDC9FD1C3A}</a:tableStyleId>
              </a:tblPr>
              <a:tblGrid>
                <a:gridCol w="1828519"/>
                <a:gridCol w="1219481"/>
                <a:gridCol w="1524000"/>
                <a:gridCol w="2009047"/>
              </a:tblGrid>
              <a:tr h="370840">
                <a:tc>
                  <a:txBody>
                    <a:bodyPr/>
                    <a:lstStyle/>
                    <a:p>
                      <a:pPr algn="ctr"/>
                      <a:r>
                        <a:rPr lang="en-CA" u="sng" dirty="0" smtClean="0"/>
                        <a:t>Year</a:t>
                      </a:r>
                      <a:endParaRPr lang="en-CA" u="sng" dirty="0"/>
                    </a:p>
                  </a:txBody>
                  <a:tcPr anchor="ctr"/>
                </a:tc>
                <a:tc>
                  <a:txBody>
                    <a:bodyPr/>
                    <a:lstStyle/>
                    <a:p>
                      <a:pPr algn="ctr"/>
                      <a:r>
                        <a:rPr lang="en-CA" u="sng" dirty="0" smtClean="0"/>
                        <a:t>N-ATP</a:t>
                      </a:r>
                      <a:endParaRPr lang="en-CA" u="sng" dirty="0"/>
                    </a:p>
                  </a:txBody>
                  <a:tcPr anchor="ctr"/>
                </a:tc>
                <a:tc>
                  <a:txBody>
                    <a:bodyPr/>
                    <a:lstStyle/>
                    <a:p>
                      <a:pPr algn="ctr"/>
                      <a:r>
                        <a:rPr lang="en-CA" u="sng" dirty="0" smtClean="0"/>
                        <a:t>MAPP</a:t>
                      </a:r>
                      <a:r>
                        <a:rPr lang="en-CA" u="none" dirty="0" smtClean="0"/>
                        <a:t> / </a:t>
                      </a:r>
                    </a:p>
                    <a:p>
                      <a:pPr algn="ctr"/>
                      <a:r>
                        <a:rPr lang="en-CA" u="sng" dirty="0" smtClean="0"/>
                        <a:t>N-NEAP</a:t>
                      </a:r>
                      <a:endParaRPr lang="en-CA" u="sng" dirty="0"/>
                    </a:p>
                  </a:txBody>
                  <a:tcPr anchor="ctr"/>
                </a:tc>
                <a:tc>
                  <a:txBody>
                    <a:bodyPr/>
                    <a:lstStyle/>
                    <a:p>
                      <a:pPr algn="ctr"/>
                      <a:r>
                        <a:rPr lang="en-CA" u="sng" dirty="0" smtClean="0"/>
                        <a:t>Highest</a:t>
                      </a:r>
                      <a:r>
                        <a:rPr lang="en-CA" u="sng" baseline="0" dirty="0" smtClean="0"/>
                        <a:t> International Price</a:t>
                      </a:r>
                      <a:endParaRPr lang="en-CA" u="sng" dirty="0"/>
                    </a:p>
                  </a:txBody>
                  <a:tcPr anchor="ctr"/>
                </a:tc>
              </a:tr>
              <a:tr h="370840">
                <a:tc>
                  <a:txBody>
                    <a:bodyPr/>
                    <a:lstStyle/>
                    <a:p>
                      <a:pPr algn="ctr"/>
                      <a:r>
                        <a:rPr lang="en-CA" dirty="0" smtClean="0"/>
                        <a:t>2011 (Full Year)</a:t>
                      </a:r>
                    </a:p>
                  </a:txBody>
                  <a:tcPr/>
                </a:tc>
                <a:tc>
                  <a:txBody>
                    <a:bodyPr/>
                    <a:lstStyle/>
                    <a:p>
                      <a:pPr algn="ctr"/>
                      <a:r>
                        <a:rPr lang="en-CA" dirty="0" smtClean="0"/>
                        <a:t>$9.0000</a:t>
                      </a:r>
                      <a:endParaRPr lang="en-CA" dirty="0"/>
                    </a:p>
                  </a:txBody>
                  <a:tcPr/>
                </a:tc>
                <a:tc>
                  <a:txBody>
                    <a:bodyPr/>
                    <a:lstStyle/>
                    <a:p>
                      <a:pPr algn="ctr"/>
                      <a:r>
                        <a:rPr lang="en-CA" dirty="0" smtClean="0"/>
                        <a:t>$10.0000</a:t>
                      </a:r>
                      <a:endParaRPr lang="en-CA"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CA" dirty="0" smtClean="0"/>
                        <a:t>$12.0000</a:t>
                      </a:r>
                    </a:p>
                  </a:txBody>
                  <a:tcPr/>
                </a:tc>
              </a:tr>
              <a:tr h="370840">
                <a:tc>
                  <a:txBody>
                    <a:bodyPr/>
                    <a:lstStyle/>
                    <a:p>
                      <a:pPr algn="ctr"/>
                      <a:r>
                        <a:rPr lang="en-CA" dirty="0" smtClean="0"/>
                        <a:t>2012</a:t>
                      </a:r>
                      <a:endParaRPr lang="en-CA" dirty="0"/>
                    </a:p>
                  </a:txBody>
                  <a:tcPr/>
                </a:tc>
                <a:tc>
                  <a:txBody>
                    <a:bodyPr/>
                    <a:lstStyle/>
                    <a:p>
                      <a:pPr algn="ctr"/>
                      <a:r>
                        <a:rPr lang="en-CA" dirty="0" smtClean="0"/>
                        <a:t>$10.0000</a:t>
                      </a:r>
                      <a:endParaRPr lang="en-CA" dirty="0"/>
                    </a:p>
                  </a:txBody>
                  <a:tcPr/>
                </a:tc>
                <a:tc>
                  <a:txBody>
                    <a:bodyPr/>
                    <a:lstStyle/>
                    <a:p>
                      <a:pPr algn="ctr"/>
                      <a:r>
                        <a:rPr lang="en-CA" dirty="0" smtClean="0"/>
                        <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CA" dirty="0" smtClean="0"/>
                        <a:t>$12.0000</a:t>
                      </a:r>
                    </a:p>
                  </a:txBody>
                  <a:tcPr/>
                </a:tc>
              </a:tr>
            </a:tbl>
          </a:graphicData>
        </a:graphic>
      </p:graphicFrame>
      <p:sp>
        <p:nvSpPr>
          <p:cNvPr id="14" name="Rectangle 3"/>
          <p:cNvSpPr txBox="1">
            <a:spLocks noChangeArrowheads="1"/>
          </p:cNvSpPr>
          <p:nvPr/>
        </p:nvSpPr>
        <p:spPr bwMode="auto">
          <a:xfrm>
            <a:off x="1036365" y="1064568"/>
            <a:ext cx="5301530"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Date of first Sale - March 23, 2011 </a:t>
            </a:r>
          </a:p>
          <a:p>
            <a:pPr marL="0" indent="0" eaLnBrk="1" hangingPunct="1">
              <a:buNone/>
            </a:pPr>
            <a:endParaRPr lang="en-US" sz="2000" b="0" dirty="0" smtClean="0">
              <a:solidFill>
                <a:schemeClr val="accent4">
                  <a:lumMod val="75000"/>
                  <a:lumOff val="25000"/>
                </a:schemeClr>
              </a:solidFill>
              <a:latin typeface="Gill Sans MT" pitchFamily="34" charset="0"/>
            </a:endParaRPr>
          </a:p>
        </p:txBody>
      </p:sp>
      <p:sp>
        <p:nvSpPr>
          <p:cNvPr id="15" name="Rectangle 3"/>
          <p:cNvSpPr txBox="1">
            <a:spLocks noChangeArrowheads="1"/>
          </p:cNvSpPr>
          <p:nvPr/>
        </p:nvSpPr>
        <p:spPr bwMode="auto">
          <a:xfrm>
            <a:off x="1036365" y="1442447"/>
            <a:ext cx="5301530"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Benchmark Price:  $10.0000</a:t>
            </a:r>
          </a:p>
        </p:txBody>
      </p:sp>
    </p:spTree>
    <p:extLst>
      <p:ext uri="{BB962C8B-B14F-4D97-AF65-F5344CB8AC3E}">
        <p14:creationId xmlns:p14="http://schemas.microsoft.com/office/powerpoint/2010/main" val="3339556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23"/>
                                        </p:tgtEl>
                                        <p:attrNameLst>
                                          <p:attrName>style.visibility</p:attrName>
                                        </p:attrNameLst>
                                      </p:cBhvr>
                                      <p:to>
                                        <p:strVal val="hidden"/>
                                      </p:to>
                                    </p:set>
                                  </p:childTnLst>
                                </p:cTn>
                              </p:par>
                              <p:par>
                                <p:cTn id="15" presetID="1" presetClass="exit"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hidden"/>
                                      </p:to>
                                    </p:set>
                                  </p:childTnLst>
                                </p:cTn>
                              </p:par>
                              <p:par>
                                <p:cTn id="17" presetID="1" presetClass="exit"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hidden"/>
                                      </p:to>
                                    </p:set>
                                  </p:childTnLst>
                                </p:cTn>
                              </p:par>
                              <p:par>
                                <p:cTn id="19" presetID="1" presetClass="exit"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hidden"/>
                                      </p:to>
                                    </p:set>
                                  </p:childTnLst>
                                </p:cTn>
                              </p:par>
                              <p:par>
                                <p:cTn id="21" presetID="1" presetClass="entr" presetSubtype="0" fill="hold" grpId="1"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ntr" presetSubtype="0" fill="hold" grpId="1"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par>
                                <p:cTn id="25" presetID="1" presetClass="entr" presetSubtype="0" fill="hold" grpId="1"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grpId="1" nodeType="withEffect">
                                  <p:stCondLst>
                                    <p:cond delay="0"/>
                                  </p:stCondLst>
                                  <p:childTnLst>
                                    <p:set>
                                      <p:cBhvr>
                                        <p:cTn id="28" dur="1" fill="hold">
                                          <p:stCondLst>
                                            <p:cond delay="0"/>
                                          </p:stCondLst>
                                        </p:cTn>
                                        <p:tgtEl>
                                          <p:spTgt spid="2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1" nodeType="clickEffect">
                                  <p:stCondLst>
                                    <p:cond delay="0"/>
                                  </p:stCondLst>
                                  <p:childTnLst>
                                    <p:set>
                                      <p:cBhvr>
                                        <p:cTn id="32" dur="1" fill="hold">
                                          <p:stCondLst>
                                            <p:cond delay="0"/>
                                          </p:stCondLst>
                                        </p:cTn>
                                        <p:tgtEl>
                                          <p:spTgt spid="2"/>
                                        </p:tgtEl>
                                        <p:attrNameLst>
                                          <p:attrName>style.visibility</p:attrName>
                                        </p:attrNameLst>
                                      </p:cBhvr>
                                      <p:to>
                                        <p:strVal val="visible"/>
                                      </p:to>
                                    </p:set>
                                  </p:childTnLst>
                                </p:cTn>
                              </p:par>
                              <p:par>
                                <p:cTn id="33" presetID="1" presetClass="entr" presetSubtype="0" fill="hold" grpId="1" nodeType="withEffect">
                                  <p:stCondLst>
                                    <p:cond delay="0"/>
                                  </p:stCondLst>
                                  <p:childTnLst>
                                    <p:set>
                                      <p:cBhvr>
                                        <p:cTn id="34" dur="1" fill="hold">
                                          <p:stCondLst>
                                            <p:cond delay="0"/>
                                          </p:stCondLst>
                                        </p:cTn>
                                        <p:tgtEl>
                                          <p:spTgt spid="3"/>
                                        </p:tgtEl>
                                        <p:attrNameLst>
                                          <p:attrName>style.visibility</p:attrName>
                                        </p:attrNameLst>
                                      </p:cBhvr>
                                      <p:to>
                                        <p:strVal val="visible"/>
                                      </p:to>
                                    </p:set>
                                  </p:childTnLst>
                                </p:cTn>
                              </p:par>
                              <p:par>
                                <p:cTn id="35" presetID="1" presetClass="entr" presetSubtype="0" fill="hold" grpId="1"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1" nodeType="clickEffect">
                                  <p:stCondLst>
                                    <p:cond delay="0"/>
                                  </p:stCondLst>
                                  <p:childTnLst>
                                    <p:set>
                                      <p:cBhvr>
                                        <p:cTn id="40" dur="1" fill="hold">
                                          <p:stCondLst>
                                            <p:cond delay="0"/>
                                          </p:stCondLst>
                                        </p:cTn>
                                        <p:tgtEl>
                                          <p:spTgt spid="12"/>
                                        </p:tgtEl>
                                        <p:attrNameLst>
                                          <p:attrName>style.visibility</p:attrName>
                                        </p:attrNameLst>
                                      </p:cBhvr>
                                      <p:to>
                                        <p:strVal val="visible"/>
                                      </p:to>
                                    </p:set>
                                  </p:childTnLst>
                                </p:cTn>
                              </p:par>
                              <p:par>
                                <p:cTn id="41" presetID="1" presetClass="exit" presetSubtype="0" fill="hold" grpId="0" nodeType="withEffect">
                                  <p:stCondLst>
                                    <p:cond delay="0"/>
                                  </p:stCondLst>
                                  <p:childTnLst>
                                    <p:set>
                                      <p:cBhvr>
                                        <p:cTn id="42" dur="1" fill="hold">
                                          <p:stCondLst>
                                            <p:cond delay="0"/>
                                          </p:stCondLst>
                                        </p:cTn>
                                        <p:tgtEl>
                                          <p:spTgt spid="14"/>
                                        </p:tgtEl>
                                        <p:attrNameLst>
                                          <p:attrName>style.visibility</p:attrName>
                                        </p:attrNameLst>
                                      </p:cBhvr>
                                      <p:to>
                                        <p:strVal val="hidden"/>
                                      </p:to>
                                    </p:set>
                                  </p:childTnLst>
                                </p:cTn>
                              </p:par>
                              <p:par>
                                <p:cTn id="43" presetID="1" presetClass="entr" presetSubtype="0" fill="hold" grpId="1" nodeType="withEffect">
                                  <p:stCondLst>
                                    <p:cond delay="0"/>
                                  </p:stCondLst>
                                  <p:childTnLst>
                                    <p:set>
                                      <p:cBhvr>
                                        <p:cTn id="44" dur="1" fill="hold">
                                          <p:stCondLst>
                                            <p:cond delay="0"/>
                                          </p:stCondLst>
                                        </p:cTn>
                                        <p:tgtEl>
                                          <p:spTgt spid="14"/>
                                        </p:tgtEl>
                                        <p:attrNameLst>
                                          <p:attrName>style.visibility</p:attrName>
                                        </p:attrNameLst>
                                      </p:cBhvr>
                                      <p:to>
                                        <p:strVal val="visible"/>
                                      </p:to>
                                    </p:set>
                                  </p:childTnLst>
                                </p:cTn>
                              </p:par>
                              <p:par>
                                <p:cTn id="45" presetID="1" presetClass="exit" presetSubtype="0" fill="hold" grpId="0" nodeType="withEffect">
                                  <p:stCondLst>
                                    <p:cond delay="0"/>
                                  </p:stCondLst>
                                  <p:childTnLst>
                                    <p:set>
                                      <p:cBhvr>
                                        <p:cTn id="46" dur="1" fill="hold">
                                          <p:stCondLst>
                                            <p:cond delay="0"/>
                                          </p:stCondLst>
                                        </p:cTn>
                                        <p:tgtEl>
                                          <p:spTgt spid="15"/>
                                        </p:tgtEl>
                                        <p:attrNameLst>
                                          <p:attrName>style.visibility</p:attrName>
                                        </p:attrNameLst>
                                      </p:cBhvr>
                                      <p:to>
                                        <p:strVal val="hidden"/>
                                      </p:to>
                                    </p:set>
                                  </p:childTnLst>
                                </p:cTn>
                              </p:par>
                              <p:par>
                                <p:cTn id="47" presetID="1" presetClass="entr" presetSubtype="0" fill="hold" grpId="1" nodeType="withEffect">
                                  <p:stCondLst>
                                    <p:cond delay="0"/>
                                  </p:stCondLst>
                                  <p:childTnLst>
                                    <p:set>
                                      <p:cBhvr>
                                        <p:cTn id="4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8" grpId="0"/>
      <p:bldP spid="8" grpId="1"/>
      <p:bldP spid="9" grpId="0"/>
      <p:bldP spid="9" grpId="1"/>
      <p:bldP spid="2" grpId="0" animBg="1"/>
      <p:bldP spid="2" grpId="1" animBg="1"/>
      <p:bldP spid="11" grpId="0"/>
      <p:bldP spid="11" grpId="1"/>
      <p:bldP spid="12" grpId="0"/>
      <p:bldP spid="12" grpId="1"/>
      <p:bldP spid="3" grpId="0" animBg="1"/>
      <p:bldP spid="3" grpId="1" animBg="1"/>
      <p:bldP spid="23" grpId="0"/>
      <p:bldP spid="23" grpId="1"/>
      <p:bldP spid="14" grpId="0"/>
      <p:bldP spid="14" grpId="1"/>
      <p:bldP spid="15" grpId="0"/>
      <p:bldP spid="15"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idx="4294967295"/>
          </p:nvPr>
        </p:nvSpPr>
        <p:spPr>
          <a:xfrm>
            <a:off x="1066800" y="260648"/>
            <a:ext cx="7848600" cy="576064"/>
          </a:xfrm>
        </p:spPr>
        <p:txBody>
          <a:bodyPr/>
          <a:lstStyle/>
          <a:p>
            <a:pPr algn="ctr" eaLnBrk="1" hangingPunct="1"/>
            <a:r>
              <a:rPr lang="en-US" sz="3200" dirty="0" smtClean="0">
                <a:solidFill>
                  <a:schemeClr val="accent4">
                    <a:lumMod val="75000"/>
                    <a:lumOff val="25000"/>
                  </a:schemeClr>
                </a:solidFill>
                <a:latin typeface="Gill Sans MT" pitchFamily="34" charset="0"/>
              </a:rPr>
              <a:t>Highest International Price Comparison</a:t>
            </a:r>
          </a:p>
        </p:txBody>
      </p:sp>
      <p:sp>
        <p:nvSpPr>
          <p:cNvPr id="29699" name="Rectangle 3"/>
          <p:cNvSpPr>
            <a:spLocks noGrp="1" noChangeArrowheads="1"/>
          </p:cNvSpPr>
          <p:nvPr>
            <p:ph type="body" idx="4294967295"/>
          </p:nvPr>
        </p:nvSpPr>
        <p:spPr>
          <a:xfrm>
            <a:off x="1043608" y="1700808"/>
            <a:ext cx="7848600" cy="3960440"/>
          </a:xfrm>
        </p:spPr>
        <p:txBody>
          <a:bodyPr/>
          <a:lstStyle/>
          <a:p>
            <a:pPr marL="0" indent="0" eaLnBrk="1" hangingPunct="1">
              <a:buNone/>
            </a:pPr>
            <a:r>
              <a:rPr lang="en-US" sz="3200" b="0" i="1" dirty="0" smtClean="0">
                <a:solidFill>
                  <a:schemeClr val="accent4">
                    <a:lumMod val="75000"/>
                    <a:lumOff val="25000"/>
                  </a:schemeClr>
                </a:solidFill>
                <a:latin typeface="Gill Sans MT" pitchFamily="34" charset="0"/>
              </a:rPr>
              <a:t>1.2 … the Average </a:t>
            </a:r>
            <a:r>
              <a:rPr lang="en-US" sz="3200" b="0" i="1" dirty="0">
                <a:solidFill>
                  <a:schemeClr val="accent4">
                    <a:lumMod val="75000"/>
                    <a:lumOff val="25000"/>
                  </a:schemeClr>
                </a:solidFill>
                <a:latin typeface="Gill Sans MT" pitchFamily="34" charset="0"/>
              </a:rPr>
              <a:t>T</a:t>
            </a:r>
            <a:r>
              <a:rPr lang="en-US" sz="3200" b="0" i="1" dirty="0" smtClean="0">
                <a:solidFill>
                  <a:schemeClr val="accent4">
                    <a:lumMod val="75000"/>
                    <a:lumOff val="25000"/>
                  </a:schemeClr>
                </a:solidFill>
                <a:latin typeface="Gill Sans MT" pitchFamily="34" charset="0"/>
              </a:rPr>
              <a:t>ransaction Price of a patented drug product at the national level…will be presumed to be excessive if it exceeds the highest price of the same strength and dosage for of the same patented drug product for each country listed in the Regulations (France, Germany, Italy, Sweden, Switzerland, the United Kingdom, and the United States). </a:t>
            </a:r>
          </a:p>
        </p:txBody>
      </p:sp>
      <p:sp>
        <p:nvSpPr>
          <p:cNvPr id="29700" name="Line 4"/>
          <p:cNvSpPr>
            <a:spLocks noChangeShapeType="1"/>
          </p:cNvSpPr>
          <p:nvPr/>
        </p:nvSpPr>
        <p:spPr bwMode="auto">
          <a:xfrm flipV="1">
            <a:off x="1043608" y="836712"/>
            <a:ext cx="8100392" cy="11832"/>
          </a:xfrm>
          <a:prstGeom prst="line">
            <a:avLst/>
          </a:prstGeom>
          <a:noFill/>
          <a:ln w="22225" cap="sq">
            <a:solidFill>
              <a:srgbClr val="20558A"/>
            </a:solidFill>
            <a:round/>
            <a:headEnd type="none" w="sm" len="sm"/>
            <a:tailEnd type="none" w="sm" len="sm"/>
          </a:ln>
        </p:spPr>
        <p:txBody>
          <a:bodyPr wrap="none" anchor="ctr"/>
          <a:lstStyle/>
          <a:p>
            <a:endParaRPr lang="en-CA" sz="2000" dirty="0">
              <a:solidFill>
                <a:schemeClr val="accent4">
                  <a:lumMod val="75000"/>
                  <a:lumOff val="25000"/>
                </a:schemeClr>
              </a:solidFill>
              <a:latin typeface="Gill Sans MT" pitchFamily="34"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latin typeface="Gill Sans MT" pitchFamily="34" charset="0"/>
              </a:rPr>
              <a:pPr/>
              <a:t>12</a:t>
            </a:fld>
            <a:endParaRPr lang="en-US" dirty="0" smtClean="0">
              <a:solidFill>
                <a:schemeClr val="tx1"/>
              </a:solidFill>
              <a:latin typeface="Gill Sans MT" pitchFamily="34" charset="0"/>
            </a:endParaRPr>
          </a:p>
        </p:txBody>
      </p:sp>
      <p:sp>
        <p:nvSpPr>
          <p:cNvPr id="10" name="TextBox 9"/>
          <p:cNvSpPr txBox="1"/>
          <p:nvPr/>
        </p:nvSpPr>
        <p:spPr>
          <a:xfrm>
            <a:off x="1043608" y="980728"/>
            <a:ext cx="4743606" cy="584775"/>
          </a:xfrm>
          <a:prstGeom prst="rect">
            <a:avLst/>
          </a:prstGeom>
          <a:noFill/>
        </p:spPr>
        <p:txBody>
          <a:bodyPr wrap="none" rtlCol="0">
            <a:spAutoFit/>
          </a:bodyPr>
          <a:lstStyle/>
          <a:p>
            <a:r>
              <a:rPr lang="en-CA" sz="3200" b="1" u="sng" dirty="0" smtClean="0">
                <a:solidFill>
                  <a:schemeClr val="accent4">
                    <a:lumMod val="75000"/>
                    <a:lumOff val="25000"/>
                  </a:schemeClr>
                </a:solidFill>
                <a:latin typeface="Gill Sans MT" pitchFamily="34" charset="0"/>
              </a:rPr>
              <a:t>Guidelines - Schedule 6 </a:t>
            </a:r>
            <a:endParaRPr lang="en-CA" sz="3200" b="1" u="sng" dirty="0">
              <a:solidFill>
                <a:schemeClr val="accent4">
                  <a:lumMod val="75000"/>
                  <a:lumOff val="25000"/>
                </a:schemeClr>
              </a:solidFill>
              <a:latin typeface="Gill Sans MT" pitchFamily="34" charset="0"/>
            </a:endParaRPr>
          </a:p>
        </p:txBody>
      </p:sp>
    </p:spTree>
    <p:extLst>
      <p:ext uri="{BB962C8B-B14F-4D97-AF65-F5344CB8AC3E}">
        <p14:creationId xmlns:p14="http://schemas.microsoft.com/office/powerpoint/2010/main" val="21333191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idx="4294967295"/>
          </p:nvPr>
        </p:nvSpPr>
        <p:spPr>
          <a:xfrm>
            <a:off x="1066800" y="260648"/>
            <a:ext cx="7848600" cy="576064"/>
          </a:xfrm>
        </p:spPr>
        <p:txBody>
          <a:bodyPr/>
          <a:lstStyle/>
          <a:p>
            <a:pPr algn="ctr" eaLnBrk="1" hangingPunct="1"/>
            <a:r>
              <a:rPr lang="en-US" sz="3200" dirty="0" smtClean="0">
                <a:solidFill>
                  <a:schemeClr val="accent4">
                    <a:lumMod val="75000"/>
                    <a:lumOff val="25000"/>
                  </a:schemeClr>
                </a:solidFill>
                <a:latin typeface="Gill Sans MT" pitchFamily="34" charset="0"/>
              </a:rPr>
              <a:t>Highest International Price Comparison</a:t>
            </a:r>
          </a:p>
        </p:txBody>
      </p:sp>
      <p:sp>
        <p:nvSpPr>
          <p:cNvPr id="29699" name="Rectangle 3"/>
          <p:cNvSpPr>
            <a:spLocks noGrp="1" noChangeArrowheads="1"/>
          </p:cNvSpPr>
          <p:nvPr>
            <p:ph type="body" idx="4294967295"/>
          </p:nvPr>
        </p:nvSpPr>
        <p:spPr>
          <a:xfrm>
            <a:off x="1043608" y="1700808"/>
            <a:ext cx="7848600" cy="3960440"/>
          </a:xfrm>
        </p:spPr>
        <p:txBody>
          <a:bodyPr/>
          <a:lstStyle/>
          <a:p>
            <a:pPr marL="0" indent="0" eaLnBrk="1" hangingPunct="1">
              <a:buNone/>
            </a:pPr>
            <a:r>
              <a:rPr lang="en-US" sz="3200" b="0" i="1" dirty="0" smtClean="0">
                <a:solidFill>
                  <a:schemeClr val="accent4">
                    <a:lumMod val="75000"/>
                    <a:lumOff val="25000"/>
                  </a:schemeClr>
                </a:solidFill>
                <a:latin typeface="Gill Sans MT" pitchFamily="34" charset="0"/>
              </a:rPr>
              <a:t>2.1 To calculate the HIPC test for a new patented drug product, the exchange rates used are the simple average of the thirty-six monthly average noon-spot exchange rates for each country (taken to eight decimal places) as published by the Bank of Canada for the thirty six months ending four months before the date of the first sale of the drug product.</a:t>
            </a:r>
          </a:p>
        </p:txBody>
      </p:sp>
      <p:sp>
        <p:nvSpPr>
          <p:cNvPr id="29700" name="Line 4"/>
          <p:cNvSpPr>
            <a:spLocks noChangeShapeType="1"/>
          </p:cNvSpPr>
          <p:nvPr/>
        </p:nvSpPr>
        <p:spPr bwMode="auto">
          <a:xfrm flipV="1">
            <a:off x="1043608" y="836712"/>
            <a:ext cx="8100392" cy="11832"/>
          </a:xfrm>
          <a:prstGeom prst="line">
            <a:avLst/>
          </a:prstGeom>
          <a:noFill/>
          <a:ln w="22225" cap="sq">
            <a:solidFill>
              <a:srgbClr val="20558A"/>
            </a:solidFill>
            <a:round/>
            <a:headEnd type="none" w="sm" len="sm"/>
            <a:tailEnd type="none" w="sm" len="sm"/>
          </a:ln>
        </p:spPr>
        <p:txBody>
          <a:bodyPr wrap="none" anchor="ctr"/>
          <a:lstStyle/>
          <a:p>
            <a:endParaRPr lang="en-CA" sz="2000" dirty="0">
              <a:solidFill>
                <a:schemeClr val="accent4">
                  <a:lumMod val="75000"/>
                  <a:lumOff val="25000"/>
                </a:schemeClr>
              </a:solidFill>
              <a:latin typeface="Gill Sans MT" pitchFamily="34"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latin typeface="Gill Sans MT" pitchFamily="34" charset="0"/>
              </a:rPr>
              <a:pPr/>
              <a:t>13</a:t>
            </a:fld>
            <a:endParaRPr lang="en-US" dirty="0" smtClean="0">
              <a:solidFill>
                <a:schemeClr val="tx1"/>
              </a:solidFill>
              <a:latin typeface="Gill Sans MT" pitchFamily="34" charset="0"/>
            </a:endParaRPr>
          </a:p>
        </p:txBody>
      </p:sp>
      <p:sp>
        <p:nvSpPr>
          <p:cNvPr id="10" name="TextBox 9"/>
          <p:cNvSpPr txBox="1"/>
          <p:nvPr/>
        </p:nvSpPr>
        <p:spPr>
          <a:xfrm>
            <a:off x="1043608" y="980728"/>
            <a:ext cx="4743606" cy="584775"/>
          </a:xfrm>
          <a:prstGeom prst="rect">
            <a:avLst/>
          </a:prstGeom>
          <a:noFill/>
        </p:spPr>
        <p:txBody>
          <a:bodyPr wrap="none" rtlCol="0">
            <a:spAutoFit/>
          </a:bodyPr>
          <a:lstStyle/>
          <a:p>
            <a:r>
              <a:rPr lang="en-CA" sz="3200" b="1" u="sng" dirty="0" smtClean="0">
                <a:solidFill>
                  <a:schemeClr val="accent4">
                    <a:lumMod val="75000"/>
                    <a:lumOff val="25000"/>
                  </a:schemeClr>
                </a:solidFill>
                <a:latin typeface="Gill Sans MT" pitchFamily="34" charset="0"/>
              </a:rPr>
              <a:t>Guidelines - Schedule 6 </a:t>
            </a:r>
            <a:endParaRPr lang="en-CA" sz="3200" b="1" u="sng" dirty="0">
              <a:solidFill>
                <a:schemeClr val="accent4">
                  <a:lumMod val="75000"/>
                  <a:lumOff val="25000"/>
                </a:schemeClr>
              </a:solidFill>
              <a:latin typeface="Gill Sans MT" pitchFamily="34" charset="0"/>
            </a:endParaRPr>
          </a:p>
        </p:txBody>
      </p:sp>
    </p:spTree>
    <p:extLst>
      <p:ext uri="{BB962C8B-B14F-4D97-AF65-F5344CB8AC3E}">
        <p14:creationId xmlns:p14="http://schemas.microsoft.com/office/powerpoint/2010/main" val="30028428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idx="4294967295"/>
          </p:nvPr>
        </p:nvSpPr>
        <p:spPr>
          <a:xfrm>
            <a:off x="1066800" y="260648"/>
            <a:ext cx="7848600" cy="576064"/>
          </a:xfrm>
        </p:spPr>
        <p:txBody>
          <a:bodyPr/>
          <a:lstStyle/>
          <a:p>
            <a:pPr algn="ctr" eaLnBrk="1" hangingPunct="1"/>
            <a:r>
              <a:rPr lang="en-US" sz="3200" dirty="0" smtClean="0">
                <a:solidFill>
                  <a:schemeClr val="accent4">
                    <a:lumMod val="75000"/>
                    <a:lumOff val="25000"/>
                  </a:schemeClr>
                </a:solidFill>
                <a:latin typeface="Gill Sans MT" pitchFamily="34" charset="0"/>
              </a:rPr>
              <a:t>Highest International Price Comparison</a:t>
            </a:r>
          </a:p>
        </p:txBody>
      </p:sp>
      <p:sp>
        <p:nvSpPr>
          <p:cNvPr id="29699" name="Rectangle 3"/>
          <p:cNvSpPr>
            <a:spLocks noGrp="1" noChangeArrowheads="1"/>
          </p:cNvSpPr>
          <p:nvPr>
            <p:ph type="body" idx="4294967295"/>
          </p:nvPr>
        </p:nvSpPr>
        <p:spPr>
          <a:xfrm>
            <a:off x="1068413" y="1340768"/>
            <a:ext cx="7848600" cy="504056"/>
          </a:xfrm>
        </p:spPr>
        <p:txBody>
          <a:bodyPr/>
          <a:lstStyle/>
          <a:p>
            <a:pPr marL="0" indent="0" eaLnBrk="1" hangingPunct="1">
              <a:buNone/>
            </a:pPr>
            <a:r>
              <a:rPr lang="en-US" sz="2800" b="0" dirty="0" smtClean="0">
                <a:solidFill>
                  <a:schemeClr val="accent4">
                    <a:lumMod val="75000"/>
                    <a:lumOff val="25000"/>
                  </a:schemeClr>
                </a:solidFill>
                <a:latin typeface="Gill Sans MT" pitchFamily="34" charset="0"/>
              </a:rPr>
              <a:t>Seven countries listed in the Regulations</a:t>
            </a:r>
          </a:p>
        </p:txBody>
      </p:sp>
      <p:sp>
        <p:nvSpPr>
          <p:cNvPr id="29700" name="Line 4"/>
          <p:cNvSpPr>
            <a:spLocks noChangeShapeType="1"/>
          </p:cNvSpPr>
          <p:nvPr/>
        </p:nvSpPr>
        <p:spPr bwMode="auto">
          <a:xfrm flipV="1">
            <a:off x="1043608" y="1052736"/>
            <a:ext cx="8100392" cy="11832"/>
          </a:xfrm>
          <a:prstGeom prst="line">
            <a:avLst/>
          </a:prstGeom>
          <a:noFill/>
          <a:ln w="22225" cap="sq">
            <a:solidFill>
              <a:srgbClr val="20558A"/>
            </a:solidFill>
            <a:round/>
            <a:headEnd type="none" w="sm" len="sm"/>
            <a:tailEnd type="none" w="sm" len="sm"/>
          </a:ln>
        </p:spPr>
        <p:txBody>
          <a:bodyPr wrap="none" anchor="ctr"/>
          <a:lstStyle/>
          <a:p>
            <a:endParaRPr lang="en-CA" sz="2000" dirty="0">
              <a:solidFill>
                <a:schemeClr val="accent4">
                  <a:lumMod val="75000"/>
                  <a:lumOff val="25000"/>
                </a:schemeClr>
              </a:solidFill>
              <a:latin typeface="Gill Sans MT" pitchFamily="34"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latin typeface="Gill Sans MT" pitchFamily="34" charset="0"/>
              </a:rPr>
              <a:pPr/>
              <a:t>14</a:t>
            </a:fld>
            <a:endParaRPr lang="en-US" dirty="0" smtClean="0">
              <a:solidFill>
                <a:schemeClr val="tx1"/>
              </a:solidFill>
              <a:latin typeface="Gill Sans MT" pitchFamily="34" charset="0"/>
            </a:endParaRPr>
          </a:p>
        </p:txBody>
      </p:sp>
      <p:sp>
        <p:nvSpPr>
          <p:cNvPr id="6" name="Rectangle 3"/>
          <p:cNvSpPr txBox="1">
            <a:spLocks noChangeArrowheads="1"/>
          </p:cNvSpPr>
          <p:nvPr/>
        </p:nvSpPr>
        <p:spPr bwMode="auto">
          <a:xfrm>
            <a:off x="1043608" y="2386746"/>
            <a:ext cx="7776864" cy="5344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800" b="0" dirty="0" smtClean="0">
                <a:solidFill>
                  <a:schemeClr val="accent4">
                    <a:lumMod val="75000"/>
                    <a:lumOff val="25000"/>
                  </a:schemeClr>
                </a:solidFill>
                <a:latin typeface="Gill Sans MT" pitchFamily="34" charset="0"/>
              </a:rPr>
              <a:t>Reported Form 2 Block 5 </a:t>
            </a:r>
          </a:p>
        </p:txBody>
      </p:sp>
      <p:sp>
        <p:nvSpPr>
          <p:cNvPr id="7" name="Rectangle 3"/>
          <p:cNvSpPr txBox="1">
            <a:spLocks noChangeArrowheads="1"/>
          </p:cNvSpPr>
          <p:nvPr/>
        </p:nvSpPr>
        <p:spPr bwMode="auto">
          <a:xfrm>
            <a:off x="1043608" y="4581128"/>
            <a:ext cx="7848600" cy="57606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800" b="0" dirty="0" smtClean="0">
                <a:solidFill>
                  <a:schemeClr val="accent4">
                    <a:lumMod val="75000"/>
                    <a:lumOff val="25000"/>
                  </a:schemeClr>
                </a:solidFill>
                <a:latin typeface="Gill Sans MT" pitchFamily="34" charset="0"/>
              </a:rPr>
              <a:t>Verification of International Prices</a:t>
            </a:r>
            <a:endParaRPr lang="en-US" sz="2800" b="0" dirty="0">
              <a:solidFill>
                <a:schemeClr val="accent4">
                  <a:lumMod val="75000"/>
                  <a:lumOff val="25000"/>
                </a:schemeClr>
              </a:solidFill>
              <a:latin typeface="Gill Sans MT" pitchFamily="34" charset="0"/>
            </a:endParaRPr>
          </a:p>
        </p:txBody>
      </p:sp>
      <p:sp>
        <p:nvSpPr>
          <p:cNvPr id="8" name="Rectangle 3"/>
          <p:cNvSpPr txBox="1">
            <a:spLocks noChangeArrowheads="1"/>
          </p:cNvSpPr>
          <p:nvPr/>
        </p:nvSpPr>
        <p:spPr bwMode="auto">
          <a:xfrm>
            <a:off x="1043608" y="3463143"/>
            <a:ext cx="7848600" cy="57606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800" b="0" dirty="0" smtClean="0">
                <a:solidFill>
                  <a:schemeClr val="accent4">
                    <a:lumMod val="75000"/>
                    <a:lumOff val="25000"/>
                  </a:schemeClr>
                </a:solidFill>
                <a:latin typeface="Gill Sans MT" pitchFamily="34" charset="0"/>
              </a:rPr>
              <a:t>Exchange rates (36-month average) </a:t>
            </a:r>
            <a:endParaRPr lang="en-US" sz="2800" b="0" dirty="0">
              <a:solidFill>
                <a:schemeClr val="accent4">
                  <a:lumMod val="75000"/>
                  <a:lumOff val="25000"/>
                </a:schemeClr>
              </a:solidFill>
              <a:latin typeface="Gill Sans MT" pitchFamily="34" charset="0"/>
            </a:endParaRPr>
          </a:p>
        </p:txBody>
      </p:sp>
    </p:spTree>
    <p:extLst>
      <p:ext uri="{BB962C8B-B14F-4D97-AF65-F5344CB8AC3E}">
        <p14:creationId xmlns:p14="http://schemas.microsoft.com/office/powerpoint/2010/main" val="18000923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idx="4294967295"/>
          </p:nvPr>
        </p:nvSpPr>
        <p:spPr>
          <a:xfrm>
            <a:off x="1066800" y="260648"/>
            <a:ext cx="7105600" cy="576064"/>
          </a:xfrm>
        </p:spPr>
        <p:txBody>
          <a:bodyPr/>
          <a:lstStyle/>
          <a:p>
            <a:pPr algn="ctr" eaLnBrk="1" hangingPunct="1"/>
            <a:r>
              <a:rPr lang="en-US" sz="4800" dirty="0" smtClean="0">
                <a:solidFill>
                  <a:schemeClr val="accent4">
                    <a:lumMod val="75000"/>
                    <a:lumOff val="25000"/>
                  </a:schemeClr>
                </a:solidFill>
                <a:latin typeface="Gill Sans MT" pitchFamily="34" charset="0"/>
              </a:rPr>
              <a:t>Exchange Rates</a:t>
            </a:r>
          </a:p>
        </p:txBody>
      </p:sp>
      <p:sp>
        <p:nvSpPr>
          <p:cNvPr id="29699" name="Rectangle 3"/>
          <p:cNvSpPr>
            <a:spLocks noGrp="1" noChangeArrowheads="1"/>
          </p:cNvSpPr>
          <p:nvPr>
            <p:ph type="body" idx="4294967295"/>
          </p:nvPr>
        </p:nvSpPr>
        <p:spPr>
          <a:xfrm>
            <a:off x="1043608" y="1168669"/>
            <a:ext cx="7848600" cy="540000"/>
          </a:xfrm>
        </p:spPr>
        <p:txBody>
          <a:bodyPr/>
          <a:lstStyle/>
          <a:p>
            <a:pPr marL="0" indent="0" eaLnBrk="1" hangingPunct="1">
              <a:buNone/>
            </a:pPr>
            <a:r>
              <a:rPr lang="en-US" sz="3200" dirty="0" smtClean="0">
                <a:solidFill>
                  <a:schemeClr val="accent4">
                    <a:lumMod val="75000"/>
                    <a:lumOff val="25000"/>
                  </a:schemeClr>
                </a:solidFill>
                <a:latin typeface="Gill Sans MT" pitchFamily="34" charset="0"/>
              </a:rPr>
              <a:t>36-Month Average</a:t>
            </a:r>
          </a:p>
        </p:txBody>
      </p:sp>
      <p:sp>
        <p:nvSpPr>
          <p:cNvPr id="29700" name="Line 4"/>
          <p:cNvSpPr>
            <a:spLocks noChangeShapeType="1"/>
          </p:cNvSpPr>
          <p:nvPr/>
        </p:nvSpPr>
        <p:spPr bwMode="auto">
          <a:xfrm flipV="1">
            <a:off x="1043608" y="1052736"/>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latin typeface="Gill Sans MT" pitchFamily="34"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latin typeface="Gill Sans MT" pitchFamily="34" charset="0"/>
              </a:rPr>
              <a:pPr/>
              <a:t>15</a:t>
            </a:fld>
            <a:endParaRPr lang="en-US" dirty="0" smtClean="0">
              <a:solidFill>
                <a:schemeClr val="tx1"/>
              </a:solidFill>
              <a:latin typeface="Gill Sans MT" pitchFamily="34" charset="0"/>
            </a:endParaRPr>
          </a:p>
        </p:txBody>
      </p:sp>
      <p:sp>
        <p:nvSpPr>
          <p:cNvPr id="8" name="Rectangle 3"/>
          <p:cNvSpPr txBox="1">
            <a:spLocks noChangeArrowheads="1"/>
          </p:cNvSpPr>
          <p:nvPr/>
        </p:nvSpPr>
        <p:spPr bwMode="auto">
          <a:xfrm>
            <a:off x="1078097" y="3375873"/>
            <a:ext cx="4862055" cy="35456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lvl="1" eaLnBrk="1" hangingPunct="1">
              <a:buFont typeface="Arial" pitchFamily="34" charset="0"/>
              <a:buChar char="•"/>
            </a:pPr>
            <a:r>
              <a:rPr lang="en-US" sz="2400" dirty="0" smtClean="0">
                <a:solidFill>
                  <a:schemeClr val="accent4">
                    <a:lumMod val="75000"/>
                    <a:lumOff val="25000"/>
                  </a:schemeClr>
                </a:solidFill>
                <a:latin typeface="Gill Sans MT" pitchFamily="34" charset="0"/>
              </a:rPr>
              <a:t>Found on the website</a:t>
            </a:r>
          </a:p>
        </p:txBody>
      </p:sp>
      <p:sp>
        <p:nvSpPr>
          <p:cNvPr id="13" name="Rectangle 3"/>
          <p:cNvSpPr txBox="1">
            <a:spLocks noChangeArrowheads="1"/>
          </p:cNvSpPr>
          <p:nvPr/>
        </p:nvSpPr>
        <p:spPr bwMode="auto">
          <a:xfrm>
            <a:off x="1137353" y="4666508"/>
            <a:ext cx="7936210" cy="54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342900" lvl="1" indent="0" eaLnBrk="1" hangingPunct="1">
              <a:buNone/>
            </a:pPr>
            <a:r>
              <a:rPr lang="en-US" sz="2400" b="1" u="sng" dirty="0" smtClean="0">
                <a:solidFill>
                  <a:schemeClr val="accent4">
                    <a:lumMod val="75000"/>
                    <a:lumOff val="25000"/>
                  </a:schemeClr>
                </a:solidFill>
                <a:latin typeface="Gill Sans MT" pitchFamily="34" charset="0"/>
              </a:rPr>
              <a:t>(http</a:t>
            </a:r>
            <a:r>
              <a:rPr lang="en-US" sz="2400" b="1" u="sng" dirty="0">
                <a:solidFill>
                  <a:schemeClr val="accent4">
                    <a:lumMod val="75000"/>
                    <a:lumOff val="25000"/>
                  </a:schemeClr>
                </a:solidFill>
                <a:latin typeface="Gill Sans MT" pitchFamily="34" charset="0"/>
              </a:rPr>
              <a:t>://</a:t>
            </a:r>
            <a:r>
              <a:rPr lang="en-US" sz="1600" b="1" u="sng" dirty="0" smtClean="0">
                <a:solidFill>
                  <a:schemeClr val="accent4">
                    <a:lumMod val="75000"/>
                    <a:lumOff val="25000"/>
                  </a:schemeClr>
                </a:solidFill>
                <a:latin typeface="Gill Sans MT" pitchFamily="34" charset="0"/>
                <a:hlinkClick r:id="rId3"/>
              </a:rPr>
              <a:t>www.pmprb-cepmb.gc.ca/english/View.asp?x=1606&amp;mp=1298</a:t>
            </a:r>
            <a:r>
              <a:rPr lang="en-US" sz="2000" b="1" u="sng" dirty="0" smtClean="0">
                <a:solidFill>
                  <a:schemeClr val="accent4">
                    <a:lumMod val="75000"/>
                    <a:lumOff val="25000"/>
                  </a:schemeClr>
                </a:solidFill>
                <a:latin typeface="Gill Sans MT" pitchFamily="34" charset="0"/>
              </a:rPr>
              <a:t>)</a:t>
            </a:r>
            <a:endParaRPr lang="en-US" sz="2400" b="1" u="sng" dirty="0" smtClean="0">
              <a:solidFill>
                <a:schemeClr val="accent4">
                  <a:lumMod val="75000"/>
                  <a:lumOff val="25000"/>
                </a:schemeClr>
              </a:solidFill>
              <a:latin typeface="Gill Sans MT" pitchFamily="34" charset="0"/>
            </a:endParaRPr>
          </a:p>
        </p:txBody>
      </p:sp>
      <p:sp>
        <p:nvSpPr>
          <p:cNvPr id="15" name="Rectangle 3"/>
          <p:cNvSpPr txBox="1">
            <a:spLocks noChangeArrowheads="1"/>
          </p:cNvSpPr>
          <p:nvPr/>
        </p:nvSpPr>
        <p:spPr bwMode="auto">
          <a:xfrm>
            <a:off x="2804776" y="4288523"/>
            <a:ext cx="5583648" cy="4680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342900" lvl="1" indent="0" eaLnBrk="1" hangingPunct="1">
              <a:buNone/>
            </a:pPr>
            <a:r>
              <a:rPr lang="en-US" sz="2400" b="1" u="sng" dirty="0" smtClean="0">
                <a:solidFill>
                  <a:schemeClr val="accent4">
                    <a:lumMod val="75000"/>
                    <a:lumOff val="25000"/>
                  </a:schemeClr>
                </a:solidFill>
                <a:latin typeface="Gill Sans MT" pitchFamily="34" charset="0"/>
              </a:rPr>
              <a:t>Frequently Requested Items</a:t>
            </a:r>
          </a:p>
        </p:txBody>
      </p:sp>
      <p:sp>
        <p:nvSpPr>
          <p:cNvPr id="16" name="Rectangle 3"/>
          <p:cNvSpPr txBox="1">
            <a:spLocks noChangeArrowheads="1"/>
          </p:cNvSpPr>
          <p:nvPr/>
        </p:nvSpPr>
        <p:spPr bwMode="auto">
          <a:xfrm>
            <a:off x="2436724" y="3851258"/>
            <a:ext cx="4871580" cy="4680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342900" lvl="1" indent="0" eaLnBrk="1" hangingPunct="1">
              <a:buNone/>
            </a:pPr>
            <a:r>
              <a:rPr lang="en-US" sz="2400" b="1" u="sng" dirty="0" smtClean="0">
                <a:solidFill>
                  <a:schemeClr val="accent4">
                    <a:lumMod val="75000"/>
                    <a:lumOff val="25000"/>
                  </a:schemeClr>
                </a:solidFill>
                <a:latin typeface="Gill Sans MT" pitchFamily="34" charset="0"/>
              </a:rPr>
              <a:t>Are you a Patentee?</a:t>
            </a:r>
            <a:endParaRPr lang="en-US" sz="2400" b="1" u="sng" dirty="0">
              <a:solidFill>
                <a:schemeClr val="accent4">
                  <a:lumMod val="75000"/>
                  <a:lumOff val="25000"/>
                </a:schemeClr>
              </a:solidFill>
              <a:latin typeface="Gill Sans MT" pitchFamily="34" charset="0"/>
            </a:endParaRPr>
          </a:p>
        </p:txBody>
      </p:sp>
      <p:sp>
        <p:nvSpPr>
          <p:cNvPr id="2" name="Bent-Up Arrow 1"/>
          <p:cNvSpPr/>
          <p:nvPr/>
        </p:nvSpPr>
        <p:spPr bwMode="auto">
          <a:xfrm rot="5400000">
            <a:off x="2348433" y="3770568"/>
            <a:ext cx="316713" cy="478093"/>
          </a:xfrm>
          <a:prstGeom prst="bentUpArrow">
            <a:avLst/>
          </a:prstGeom>
          <a:solidFill>
            <a:schemeClr val="tx1">
              <a:lumMod val="20000"/>
              <a:lumOff val="80000"/>
            </a:schemeClr>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CA" sz="2800" b="0" i="0" u="none" strike="noStrike" cap="none" normalizeH="0" baseline="0" smtClean="0">
              <a:ln>
                <a:noFill/>
              </a:ln>
              <a:solidFill>
                <a:schemeClr val="accent4">
                  <a:lumMod val="75000"/>
                  <a:lumOff val="25000"/>
                </a:schemeClr>
              </a:solidFill>
              <a:effectLst/>
              <a:latin typeface="Gill Sans MT" pitchFamily="34" charset="0"/>
            </a:endParaRPr>
          </a:p>
        </p:txBody>
      </p:sp>
      <p:sp>
        <p:nvSpPr>
          <p:cNvPr id="17" name="Bent-Up Arrow 16"/>
          <p:cNvSpPr/>
          <p:nvPr/>
        </p:nvSpPr>
        <p:spPr bwMode="auto">
          <a:xfrm rot="5400000">
            <a:off x="2711089" y="4236004"/>
            <a:ext cx="293259" cy="459871"/>
          </a:xfrm>
          <a:prstGeom prst="bentUpArrow">
            <a:avLst/>
          </a:prstGeom>
          <a:solidFill>
            <a:schemeClr val="tx1">
              <a:lumMod val="20000"/>
              <a:lumOff val="80000"/>
            </a:schemeClr>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CA" sz="2800" b="0" i="0" u="none" strike="noStrike" cap="none" normalizeH="0" baseline="0" smtClean="0">
              <a:ln>
                <a:noFill/>
              </a:ln>
              <a:solidFill>
                <a:schemeClr val="accent4">
                  <a:lumMod val="75000"/>
                  <a:lumOff val="25000"/>
                </a:schemeClr>
              </a:solidFill>
              <a:effectLst/>
              <a:latin typeface="Gill Sans MT" pitchFamily="34" charset="0"/>
            </a:endParaRPr>
          </a:p>
        </p:txBody>
      </p:sp>
      <p:cxnSp>
        <p:nvCxnSpPr>
          <p:cNvPr id="4" name="Straight Connector 3"/>
          <p:cNvCxnSpPr/>
          <p:nvPr/>
        </p:nvCxnSpPr>
        <p:spPr bwMode="auto">
          <a:xfrm>
            <a:off x="1774776" y="2552660"/>
            <a:ext cx="5688632" cy="0"/>
          </a:xfrm>
          <a:prstGeom prst="line">
            <a:avLst/>
          </a:prstGeom>
          <a:solidFill>
            <a:schemeClr val="accent1"/>
          </a:solidFill>
          <a:ln w="28575" cap="sq" cmpd="sng" algn="ctr">
            <a:solidFill>
              <a:schemeClr val="tx1"/>
            </a:solidFill>
            <a:prstDash val="solid"/>
            <a:round/>
            <a:headEnd type="none" w="sm" len="sm"/>
            <a:tailEnd type="none" w="sm" len="sm"/>
          </a:ln>
          <a:effectLst/>
        </p:spPr>
      </p:cxnSp>
      <p:cxnSp>
        <p:nvCxnSpPr>
          <p:cNvPr id="6" name="Straight Connector 5"/>
          <p:cNvCxnSpPr/>
          <p:nvPr/>
        </p:nvCxnSpPr>
        <p:spPr bwMode="auto">
          <a:xfrm>
            <a:off x="1774776" y="2408644"/>
            <a:ext cx="0" cy="288032"/>
          </a:xfrm>
          <a:prstGeom prst="line">
            <a:avLst/>
          </a:prstGeom>
          <a:solidFill>
            <a:schemeClr val="accent1"/>
          </a:solidFill>
          <a:ln w="28575" cap="sq" cmpd="sng" algn="ctr">
            <a:solidFill>
              <a:schemeClr val="tx1"/>
            </a:solidFill>
            <a:prstDash val="solid"/>
            <a:round/>
            <a:headEnd type="none" w="sm" len="sm"/>
            <a:tailEnd type="none" w="sm" len="sm"/>
          </a:ln>
          <a:effectLst/>
        </p:spPr>
      </p:cxnSp>
      <p:cxnSp>
        <p:nvCxnSpPr>
          <p:cNvPr id="21" name="Straight Connector 20"/>
          <p:cNvCxnSpPr/>
          <p:nvPr/>
        </p:nvCxnSpPr>
        <p:spPr bwMode="auto">
          <a:xfrm>
            <a:off x="3674683" y="2408644"/>
            <a:ext cx="0" cy="288032"/>
          </a:xfrm>
          <a:prstGeom prst="line">
            <a:avLst/>
          </a:prstGeom>
          <a:solidFill>
            <a:schemeClr val="accent1"/>
          </a:solidFill>
          <a:ln w="28575" cap="sq" cmpd="sng" algn="ctr">
            <a:solidFill>
              <a:schemeClr val="tx1"/>
            </a:solidFill>
            <a:prstDash val="solid"/>
            <a:round/>
            <a:headEnd type="none" w="sm" len="sm"/>
            <a:tailEnd type="none" w="sm" len="sm"/>
          </a:ln>
          <a:effectLst/>
        </p:spPr>
      </p:cxnSp>
      <p:cxnSp>
        <p:nvCxnSpPr>
          <p:cNvPr id="22" name="Straight Connector 21"/>
          <p:cNvCxnSpPr/>
          <p:nvPr/>
        </p:nvCxnSpPr>
        <p:spPr bwMode="auto">
          <a:xfrm>
            <a:off x="7474496" y="2425412"/>
            <a:ext cx="0" cy="288032"/>
          </a:xfrm>
          <a:prstGeom prst="line">
            <a:avLst/>
          </a:prstGeom>
          <a:solidFill>
            <a:schemeClr val="accent1"/>
          </a:solidFill>
          <a:ln w="28575" cap="sq" cmpd="sng" algn="ctr">
            <a:solidFill>
              <a:schemeClr val="tx1"/>
            </a:solidFill>
            <a:prstDash val="solid"/>
            <a:round/>
            <a:headEnd type="none" w="sm" len="sm"/>
            <a:tailEnd type="none" w="sm" len="sm"/>
          </a:ln>
          <a:effectLst/>
        </p:spPr>
      </p:cxnSp>
      <p:cxnSp>
        <p:nvCxnSpPr>
          <p:cNvPr id="23" name="Straight Connector 22"/>
          <p:cNvCxnSpPr/>
          <p:nvPr/>
        </p:nvCxnSpPr>
        <p:spPr bwMode="auto">
          <a:xfrm>
            <a:off x="5574590" y="2408644"/>
            <a:ext cx="0" cy="288032"/>
          </a:xfrm>
          <a:prstGeom prst="line">
            <a:avLst/>
          </a:prstGeom>
          <a:solidFill>
            <a:schemeClr val="accent1"/>
          </a:solidFill>
          <a:ln w="28575" cap="sq" cmpd="sng" algn="ctr">
            <a:solidFill>
              <a:schemeClr val="tx1"/>
            </a:solidFill>
            <a:prstDash val="solid"/>
            <a:round/>
            <a:headEnd type="none" w="sm" len="sm"/>
            <a:tailEnd type="none" w="sm" len="sm"/>
          </a:ln>
          <a:effectLst/>
        </p:spPr>
      </p:cxnSp>
      <p:sp>
        <p:nvSpPr>
          <p:cNvPr id="7" name="TextBox 6"/>
          <p:cNvSpPr txBox="1"/>
          <p:nvPr/>
        </p:nvSpPr>
        <p:spPr>
          <a:xfrm>
            <a:off x="6773022" y="2110164"/>
            <a:ext cx="1441420" cy="369332"/>
          </a:xfrm>
          <a:prstGeom prst="rect">
            <a:avLst/>
          </a:prstGeom>
          <a:noFill/>
        </p:spPr>
        <p:txBody>
          <a:bodyPr wrap="none" rtlCol="0">
            <a:spAutoFit/>
          </a:bodyPr>
          <a:lstStyle/>
          <a:p>
            <a:r>
              <a:rPr lang="en-CA" sz="1800" b="1" u="sng" dirty="0" smtClean="0">
                <a:solidFill>
                  <a:schemeClr val="accent4">
                    <a:lumMod val="75000"/>
                    <a:lumOff val="25000"/>
                  </a:schemeClr>
                </a:solidFill>
                <a:latin typeface="Gill Sans MT" pitchFamily="34" charset="0"/>
              </a:rPr>
              <a:t>March 2012</a:t>
            </a:r>
            <a:endParaRPr lang="en-CA" sz="1800" b="1" u="sng" dirty="0">
              <a:solidFill>
                <a:schemeClr val="accent4">
                  <a:lumMod val="75000"/>
                  <a:lumOff val="25000"/>
                </a:schemeClr>
              </a:solidFill>
              <a:latin typeface="Gill Sans MT" pitchFamily="34" charset="0"/>
            </a:endParaRPr>
          </a:p>
        </p:txBody>
      </p:sp>
      <p:sp>
        <p:nvSpPr>
          <p:cNvPr id="24" name="TextBox 23"/>
          <p:cNvSpPr txBox="1"/>
          <p:nvPr/>
        </p:nvSpPr>
        <p:spPr>
          <a:xfrm>
            <a:off x="1163070" y="2067718"/>
            <a:ext cx="1316835" cy="369332"/>
          </a:xfrm>
          <a:prstGeom prst="rect">
            <a:avLst/>
          </a:prstGeom>
          <a:noFill/>
        </p:spPr>
        <p:txBody>
          <a:bodyPr wrap="none" rtlCol="0">
            <a:spAutoFit/>
          </a:bodyPr>
          <a:lstStyle/>
          <a:p>
            <a:r>
              <a:rPr lang="en-CA" sz="1800" b="1" u="sng" dirty="0" smtClean="0">
                <a:solidFill>
                  <a:schemeClr val="accent4">
                    <a:lumMod val="75000"/>
                    <a:lumOff val="25000"/>
                  </a:schemeClr>
                </a:solidFill>
                <a:latin typeface="Gill Sans MT" pitchFamily="34" charset="0"/>
              </a:rPr>
              <a:t>April 2009</a:t>
            </a:r>
            <a:endParaRPr lang="en-CA" sz="1800" b="1" u="sng" dirty="0">
              <a:solidFill>
                <a:schemeClr val="accent4">
                  <a:lumMod val="75000"/>
                  <a:lumOff val="25000"/>
                </a:schemeClr>
              </a:solidFill>
              <a:latin typeface="Gill Sans MT" pitchFamily="34" charset="0"/>
            </a:endParaRPr>
          </a:p>
        </p:txBody>
      </p:sp>
      <p:sp>
        <p:nvSpPr>
          <p:cNvPr id="26" name="TextBox 25"/>
          <p:cNvSpPr txBox="1"/>
          <p:nvPr/>
        </p:nvSpPr>
        <p:spPr>
          <a:xfrm>
            <a:off x="3649928" y="2542787"/>
            <a:ext cx="954107" cy="307777"/>
          </a:xfrm>
          <a:prstGeom prst="rect">
            <a:avLst/>
          </a:prstGeom>
          <a:noFill/>
        </p:spPr>
        <p:txBody>
          <a:bodyPr wrap="none" rtlCol="0">
            <a:spAutoFit/>
          </a:bodyPr>
          <a:lstStyle/>
          <a:p>
            <a:r>
              <a:rPr lang="en-CA" sz="1400" dirty="0" smtClean="0">
                <a:solidFill>
                  <a:schemeClr val="accent4">
                    <a:lumMod val="75000"/>
                    <a:lumOff val="25000"/>
                  </a:schemeClr>
                </a:solidFill>
                <a:latin typeface="Gill Sans MT" pitchFamily="34" charset="0"/>
              </a:rPr>
              <a:t>April 2010</a:t>
            </a:r>
            <a:endParaRPr lang="en-CA" sz="1400" dirty="0">
              <a:solidFill>
                <a:schemeClr val="accent4">
                  <a:lumMod val="75000"/>
                  <a:lumOff val="25000"/>
                </a:schemeClr>
              </a:solidFill>
              <a:latin typeface="Gill Sans MT" pitchFamily="34" charset="0"/>
            </a:endParaRPr>
          </a:p>
        </p:txBody>
      </p:sp>
      <p:sp>
        <p:nvSpPr>
          <p:cNvPr id="27" name="TextBox 26"/>
          <p:cNvSpPr txBox="1"/>
          <p:nvPr/>
        </p:nvSpPr>
        <p:spPr>
          <a:xfrm>
            <a:off x="5549517" y="2552660"/>
            <a:ext cx="954107" cy="307777"/>
          </a:xfrm>
          <a:prstGeom prst="rect">
            <a:avLst/>
          </a:prstGeom>
          <a:noFill/>
        </p:spPr>
        <p:txBody>
          <a:bodyPr wrap="none" rtlCol="0">
            <a:spAutoFit/>
          </a:bodyPr>
          <a:lstStyle/>
          <a:p>
            <a:r>
              <a:rPr lang="en-CA" sz="1400" dirty="0" smtClean="0">
                <a:solidFill>
                  <a:schemeClr val="accent4">
                    <a:lumMod val="75000"/>
                    <a:lumOff val="25000"/>
                  </a:schemeClr>
                </a:solidFill>
                <a:latin typeface="Gill Sans MT" pitchFamily="34" charset="0"/>
              </a:rPr>
              <a:t>April 2011</a:t>
            </a:r>
            <a:endParaRPr lang="en-CA" sz="1400" dirty="0">
              <a:solidFill>
                <a:schemeClr val="accent4">
                  <a:lumMod val="75000"/>
                  <a:lumOff val="25000"/>
                </a:schemeClr>
              </a:solidFill>
              <a:latin typeface="Gill Sans MT" pitchFamily="34" charset="0"/>
            </a:endParaRPr>
          </a:p>
        </p:txBody>
      </p:sp>
    </p:spTree>
    <p:extLst>
      <p:ext uri="{BB962C8B-B14F-4D97-AF65-F5344CB8AC3E}">
        <p14:creationId xmlns:p14="http://schemas.microsoft.com/office/powerpoint/2010/main" val="25101908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71" name="Slide Number Placeholder 3"/>
          <p:cNvSpPr>
            <a:spLocks noGrp="1"/>
          </p:cNvSpPr>
          <p:nvPr>
            <p:ph type="sldNum" sz="quarter" idx="10"/>
          </p:nvPr>
        </p:nvSpPr>
        <p:spPr>
          <a:noFill/>
        </p:spPr>
        <p:txBody>
          <a:bodyPr/>
          <a:lstStyle/>
          <a:p>
            <a:fld id="{DEA26D39-066E-4685-B231-73CBD117C597}" type="slidenum">
              <a:rPr lang="en-US" smtClean="0">
                <a:latin typeface="Gill Sans MT" pitchFamily="34" charset="0"/>
              </a:rPr>
              <a:pPr/>
              <a:t>16</a:t>
            </a:fld>
            <a:endParaRPr lang="en-US" dirty="0" smtClean="0">
              <a:solidFill>
                <a:schemeClr val="tx1"/>
              </a:solidFill>
              <a:latin typeface="Gill Sans MT" pitchFamily="34" charset="0"/>
            </a:endParaRPr>
          </a:p>
        </p:txBody>
      </p:sp>
      <p:sp>
        <p:nvSpPr>
          <p:cNvPr id="31772" name="Line 4"/>
          <p:cNvSpPr>
            <a:spLocks noChangeShapeType="1"/>
          </p:cNvSpPr>
          <p:nvPr/>
        </p:nvSpPr>
        <p:spPr bwMode="auto">
          <a:xfrm>
            <a:off x="1043608" y="1052736"/>
            <a:ext cx="8100392" cy="744"/>
          </a:xfrm>
          <a:prstGeom prst="line">
            <a:avLst/>
          </a:prstGeom>
          <a:noFill/>
          <a:ln w="22225" cap="sq">
            <a:solidFill>
              <a:srgbClr val="20558A"/>
            </a:solidFill>
            <a:round/>
            <a:headEnd type="none" w="sm" len="sm"/>
            <a:tailEnd type="none" w="sm" len="sm"/>
          </a:ln>
        </p:spPr>
        <p:txBody>
          <a:bodyPr wrap="none" anchor="ctr"/>
          <a:lstStyle/>
          <a:p>
            <a:endParaRPr lang="en-CA">
              <a:latin typeface="Gill Sans MT" pitchFamily="34" charset="0"/>
            </a:endParaRPr>
          </a:p>
        </p:txBody>
      </p:sp>
      <p:graphicFrame>
        <p:nvGraphicFramePr>
          <p:cNvPr id="11" name="Table 10"/>
          <p:cNvGraphicFramePr>
            <a:graphicFrameLocks noGrp="1"/>
          </p:cNvGraphicFramePr>
          <p:nvPr>
            <p:extLst>
              <p:ext uri="{D42A27DB-BD31-4B8C-83A1-F6EECF244321}">
                <p14:modId xmlns:p14="http://schemas.microsoft.com/office/powerpoint/2010/main" val="3647942886"/>
              </p:ext>
            </p:extLst>
          </p:nvPr>
        </p:nvGraphicFramePr>
        <p:xfrm>
          <a:off x="1115616" y="1196752"/>
          <a:ext cx="7704858" cy="4800600"/>
        </p:xfrm>
        <a:graphic>
          <a:graphicData uri="http://schemas.openxmlformats.org/drawingml/2006/table">
            <a:tbl>
              <a:tblPr>
                <a:tableStyleId>{5C22544A-7EE6-4342-B048-85BDC9FD1C3A}</a:tableStyleId>
              </a:tblPr>
              <a:tblGrid>
                <a:gridCol w="777555"/>
                <a:gridCol w="646279"/>
                <a:gridCol w="777555"/>
                <a:gridCol w="747260"/>
                <a:gridCol w="646279"/>
                <a:gridCol w="363531"/>
                <a:gridCol w="646279"/>
                <a:gridCol w="737162"/>
                <a:gridCol w="686671"/>
                <a:gridCol w="595790"/>
                <a:gridCol w="393826"/>
                <a:gridCol w="686671"/>
              </a:tblGrid>
              <a:tr h="181820">
                <a:tc gridSpan="12">
                  <a:txBody>
                    <a:bodyPr/>
                    <a:lstStyle/>
                    <a:p>
                      <a:pPr algn="ctr" rtl="0" fontAlgn="b"/>
                      <a:r>
                        <a:rPr lang="da-DK" sz="1200" b="1" u="none" strike="noStrike" dirty="0">
                          <a:effectLst/>
                        </a:rPr>
                        <a:t>ABC 100 mg/tab (DIN 01234567)</a:t>
                      </a:r>
                      <a:endParaRPr lang="da-DK" sz="1200" b="1" i="0" u="none" strike="noStrike" dirty="0">
                        <a:solidFill>
                          <a:srgbClr val="003366"/>
                        </a:solidFill>
                        <a:effectLst/>
                        <a:latin typeface="Arial"/>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r>
              <a:tr h="181820">
                <a:tc gridSpan="12">
                  <a:txBody>
                    <a:bodyPr/>
                    <a:lstStyle/>
                    <a:p>
                      <a:pPr algn="ctr" rtl="0" fontAlgn="b"/>
                      <a:r>
                        <a:rPr lang="en-CA" sz="1200" b="1" u="none" strike="noStrike" dirty="0">
                          <a:effectLst/>
                        </a:rPr>
                        <a:t>International Price Verification</a:t>
                      </a:r>
                      <a:endParaRPr lang="en-CA" sz="1200" b="1" i="0" u="none" strike="noStrike" dirty="0">
                        <a:solidFill>
                          <a:srgbClr val="003366"/>
                        </a:solidFill>
                        <a:effectLst/>
                        <a:latin typeface="Arial"/>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r>
              <a:tr h="181820">
                <a:tc gridSpan="12">
                  <a:txBody>
                    <a:bodyPr/>
                    <a:lstStyle/>
                    <a:p>
                      <a:pPr algn="ctr" rtl="0" fontAlgn="b"/>
                      <a:r>
                        <a:rPr lang="en-CA" sz="1200" b="1" u="none" strike="noStrike" dirty="0">
                          <a:effectLst/>
                        </a:rPr>
                        <a:t>January-June 2011</a:t>
                      </a:r>
                      <a:endParaRPr lang="en-CA" sz="1200" b="1" i="0" u="none" strike="noStrike" dirty="0">
                        <a:solidFill>
                          <a:srgbClr val="003366"/>
                        </a:solidFill>
                        <a:effectLst/>
                        <a:latin typeface="Arial"/>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r>
              <a:tr h="181820">
                <a:tc rowSpan="3">
                  <a:txBody>
                    <a:bodyPr/>
                    <a:lstStyle/>
                    <a:p>
                      <a:pPr algn="ctr" rtl="0" fontAlgn="b"/>
                      <a:r>
                        <a:rPr lang="en-CA" sz="1200" b="1" u="none" strike="noStrike" dirty="0">
                          <a:effectLst/>
                        </a:rPr>
                        <a:t>Country</a:t>
                      </a:r>
                      <a:endParaRPr lang="en-CA" sz="1200" b="1" i="0" u="none" strike="noStrike" dirty="0">
                        <a:solidFill>
                          <a:srgbClr val="003366"/>
                        </a:solidFill>
                        <a:effectLst/>
                        <a:latin typeface="Arial"/>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gridSpan="4">
                  <a:txBody>
                    <a:bodyPr/>
                    <a:lstStyle/>
                    <a:p>
                      <a:pPr algn="ctr" rtl="0" fontAlgn="ctr"/>
                      <a:r>
                        <a:rPr lang="en-CA" sz="1200" b="1" u="none" strike="noStrike" dirty="0">
                          <a:effectLst/>
                        </a:rPr>
                        <a:t>Company Submission Prices</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endParaRPr lang="en-CA"/>
                    </a:p>
                  </a:txBody>
                  <a:tcPr/>
                </a:tc>
                <a:tc rowSpan="2" hMerge="1">
                  <a:txBody>
                    <a:bodyPr/>
                    <a:lstStyle/>
                    <a:p>
                      <a:endParaRPr lang="en-CA"/>
                    </a:p>
                  </a:txBody>
                  <a:tcPr/>
                </a:tc>
                <a:tc rowSpan="2" hMerge="1">
                  <a:txBody>
                    <a:bodyPr/>
                    <a:lstStyle/>
                    <a:p>
                      <a:endParaRPr lang="en-CA"/>
                    </a:p>
                  </a:txBody>
                  <a:tcPr/>
                </a:tc>
                <a:tc gridSpan="3">
                  <a:txBody>
                    <a:bodyPr/>
                    <a:lstStyle/>
                    <a:p>
                      <a:pPr algn="ctr" rtl="0" fontAlgn="b"/>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endParaRPr lang="en-CA"/>
                    </a:p>
                  </a:txBody>
                  <a:tcPr/>
                </a:tc>
                <a:tc hMerge="1">
                  <a:txBody>
                    <a:bodyPr/>
                    <a:lstStyle/>
                    <a:p>
                      <a:endParaRPr lang="en-CA"/>
                    </a:p>
                  </a:txBody>
                  <a:tcPr/>
                </a:tc>
                <a:tc gridSpan="4">
                  <a:txBody>
                    <a:bodyPr/>
                    <a:lstStyle/>
                    <a:p>
                      <a:pPr algn="ctr" rtl="0" fontAlgn="b"/>
                      <a:r>
                        <a:rPr lang="en-CA" sz="1200" b="1" u="none" strike="noStrike" dirty="0">
                          <a:effectLst/>
                        </a:rPr>
                        <a:t>International Ex-Factory Prices</a:t>
                      </a:r>
                      <a:endParaRPr lang="en-CA" sz="1200" b="1" i="0" u="none" strike="noStrike" dirty="0">
                        <a:solidFill>
                          <a:srgbClr val="003366"/>
                        </a:solidFill>
                        <a:effectLst/>
                        <a:latin typeface="Arial"/>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tr>
              <a:tr h="181820">
                <a:tc vMerge="1">
                  <a:txBody>
                    <a:bodyPr/>
                    <a:lstStyle/>
                    <a:p>
                      <a:endParaRPr lang="en-CA"/>
                    </a:p>
                  </a:txBody>
                  <a:tcPr/>
                </a:tc>
                <a:tc gridSpan="4" vMerge="1">
                  <a:txBody>
                    <a:bodyPr/>
                    <a:lstStyle/>
                    <a:p>
                      <a:endParaRPr lang="en-CA"/>
                    </a:p>
                  </a:txBody>
                  <a:tcPr/>
                </a:tc>
                <a:tc hMerge="1" vMerge="1">
                  <a:txBody>
                    <a:bodyPr/>
                    <a:lstStyle/>
                    <a:p>
                      <a:endParaRPr lang="en-CA"/>
                    </a:p>
                  </a:txBody>
                  <a:tcPr/>
                </a:tc>
                <a:tc hMerge="1" vMerge="1">
                  <a:txBody>
                    <a:bodyPr/>
                    <a:lstStyle/>
                    <a:p>
                      <a:endParaRPr lang="en-CA"/>
                    </a:p>
                  </a:txBody>
                  <a:tcPr/>
                </a:tc>
                <a:tc hMerge="1" vMerge="1">
                  <a:txBody>
                    <a:bodyPr/>
                    <a:lstStyle/>
                    <a:p>
                      <a:endParaRPr lang="en-CA"/>
                    </a:p>
                  </a:txBody>
                  <a:tcPr/>
                </a:tc>
                <a:tc gridSpan="3">
                  <a:txBody>
                    <a:bodyPr/>
                    <a:lstStyle/>
                    <a:p>
                      <a:pPr algn="ctr"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gridSpan="4">
                  <a:txBody>
                    <a:bodyPr/>
                    <a:lstStyle/>
                    <a:p>
                      <a:pPr algn="ctr" rtl="0" fontAlgn="ctr"/>
                      <a:r>
                        <a:rPr lang="en-CA" sz="1200" b="1" u="none" strike="noStrike" dirty="0">
                          <a:effectLst/>
                        </a:rPr>
                        <a:t>Backed Out From Public Sources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tr>
              <a:tr h="354639">
                <a:tc vMerge="1">
                  <a:txBody>
                    <a:bodyPr/>
                    <a:lstStyle/>
                    <a:p>
                      <a:endParaRPr lang="en-CA"/>
                    </a:p>
                  </a:txBody>
                  <a:tcPr/>
                </a:tc>
                <a:tc gridSpan="3">
                  <a:txBody>
                    <a:bodyPr/>
                    <a:lstStyle/>
                    <a:p>
                      <a:pPr algn="ctr" rtl="0" fontAlgn="ctr"/>
                      <a:r>
                        <a:rPr lang="en-CA" sz="1200" b="1" u="none" strike="noStrike" dirty="0">
                          <a:effectLst/>
                        </a:rPr>
                        <a:t>(Local Currency)</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a:txBody>
                    <a:bodyPr/>
                    <a:lstStyle/>
                    <a:p>
                      <a:pPr algn="ctr" rtl="0" fontAlgn="ctr"/>
                      <a:r>
                        <a:rPr lang="en-CA" sz="1200" b="1" u="none" strike="noStrike" dirty="0">
                          <a:effectLst/>
                        </a:rPr>
                        <a:t>(Canadian Currency)</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rtl="0" fontAlgn="ctr"/>
                      <a:r>
                        <a:rPr lang="en-CA" sz="1200" b="1" u="none" strike="noStrike" dirty="0">
                          <a:effectLst/>
                        </a:rPr>
                        <a:t>Publicly Available International Prices</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gridSpan="3">
                  <a:txBody>
                    <a:bodyPr/>
                    <a:lstStyle/>
                    <a:p>
                      <a:pPr algn="ctr" rtl="0" fontAlgn="ctr"/>
                      <a:r>
                        <a:rPr lang="en-CA" sz="1200" b="1" u="none" strike="noStrike" dirty="0">
                          <a:effectLst/>
                        </a:rPr>
                        <a:t>(Local Currency)</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a:txBody>
                    <a:bodyPr/>
                    <a:lstStyle/>
                    <a:p>
                      <a:pPr algn="l" rtl="0" fontAlgn="ctr"/>
                      <a:r>
                        <a:rPr lang="en-CA" sz="1200" b="1" u="none" strike="noStrike" dirty="0">
                          <a:effectLst/>
                        </a:rPr>
                        <a:t>(Canadian Currency)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1820">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t"/>
                      <a:r>
                        <a:rPr lang="en-CA" sz="1200" b="1" u="none" strike="noStrike" dirty="0">
                          <a:effectLst/>
                        </a:rPr>
                        <a:t>(30)</a:t>
                      </a:r>
                      <a:endParaRPr lang="en-CA" sz="120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ctr"/>
                      <a:r>
                        <a:rPr lang="en-CA" sz="1200" b="1" u="none" strike="noStrike" dirty="0">
                          <a:effectLst/>
                        </a:rPr>
                        <a:t>76.5000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200" b="1" u="none" strike="noStrike" dirty="0">
                          <a:effectLst/>
                        </a:rPr>
                        <a:t>(CDN$)(H)</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t"/>
                      <a:r>
                        <a:rPr lang="en-CA" sz="1200" b="1" u="none" strike="noStrike" dirty="0">
                          <a:effectLst/>
                        </a:rPr>
                        <a:t>(30)</a:t>
                      </a:r>
                      <a:endParaRPr lang="en-CA" sz="120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ctr"/>
                      <a:r>
                        <a:rPr lang="en-CA" sz="1200" b="1" u="none" strike="noStrike" dirty="0">
                          <a:effectLst/>
                        </a:rPr>
                        <a:t>76.5000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200" b="1" u="none" strike="noStrike" dirty="0">
                          <a:effectLst/>
                        </a:rPr>
                        <a:t>(CDN$)</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fontAlgn="t"/>
                      <a:r>
                        <a:rPr lang="en-CA" sz="1200" b="1" u="none" strike="noStrike" dirty="0">
                          <a:effectLst/>
                        </a:rPr>
                        <a:t> </a:t>
                      </a:r>
                      <a:endParaRPr lang="en-CA" sz="1200" b="1" i="0" u="none" strike="noStrike" dirty="0">
                        <a:solidFill>
                          <a:srgbClr val="000000"/>
                        </a:solidFill>
                        <a:effectLst/>
                        <a:latin typeface="Arial"/>
                      </a:endParaRPr>
                    </a:p>
                  </a:txBody>
                  <a:tcPr marL="9525" marR="9525" marT="9525"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l" fontAlgn="ctr"/>
                      <a:r>
                        <a:rPr lang="en-CA" sz="1200" b="1" u="none" strike="noStrike">
                          <a:effectLst/>
                        </a:rPr>
                        <a:t> </a:t>
                      </a:r>
                      <a:endParaRPr lang="en-CA" sz="1200" b="1" i="0" u="none" strike="noStrike">
                        <a:solidFill>
                          <a:srgbClr val="000000"/>
                        </a:solidFill>
                        <a:effectLst/>
                        <a:latin typeface="Arial"/>
                      </a:endParaRPr>
                    </a:p>
                  </a:txBody>
                  <a:tcPr marL="9525" marR="9525" marT="9525" marB="0" anchor="ctr">
                    <a:lnT w="12700" cap="flat" cmpd="sng" algn="ctr">
                      <a:solidFill>
                        <a:schemeClr val="tx1"/>
                      </a:solidFill>
                      <a:prstDash val="solid"/>
                      <a:round/>
                      <a:headEnd type="none" w="med" len="med"/>
                      <a:tailEnd type="none" w="med" len="med"/>
                    </a:lnT>
                  </a:tcPr>
                </a:tc>
                <a:tc>
                  <a:txBody>
                    <a:bodyPr/>
                    <a:lstStyle/>
                    <a:p>
                      <a:pPr algn="l" fontAlgn="ctr"/>
                      <a:r>
                        <a:rPr lang="en-CA" sz="1200" b="1" u="none" strike="noStrike">
                          <a:effectLst/>
                        </a:rPr>
                        <a:t> </a:t>
                      </a:r>
                      <a:endParaRPr lang="en-CA" sz="1200" b="1" i="0" u="none" strike="noStrike">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181820">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t"/>
                      <a:r>
                        <a:rPr lang="en-CA" sz="1200" b="1" u="none" strike="noStrike" dirty="0">
                          <a:effectLst/>
                        </a:rPr>
                        <a:t>(30)</a:t>
                      </a:r>
                      <a:endParaRPr lang="en-CA" sz="120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84.1500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(CDN$)(H)</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t"/>
                      <a:r>
                        <a:rPr lang="en-CA" sz="1200" b="1" u="none" strike="noStrike">
                          <a:effectLst/>
                        </a:rPr>
                        <a:t>(30)</a:t>
                      </a:r>
                      <a:endParaRPr lang="en-CA" sz="1200" b="1" i="0" u="none" strike="noStrike">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a:effectLst/>
                        </a:rPr>
                        <a:t>84.1500</a:t>
                      </a:r>
                      <a:endParaRPr lang="en-CA" sz="1200" b="1" i="0" u="none" strike="noStrike">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(CDN$)</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t"/>
                      <a:r>
                        <a:rPr lang="en-CA" sz="1200" b="1" u="none" strike="noStrike" dirty="0">
                          <a:effectLst/>
                        </a:rPr>
                        <a:t> </a:t>
                      </a:r>
                      <a:endParaRPr lang="en-CA" sz="1200" b="1" i="0" u="none" strike="noStrike" dirty="0">
                        <a:solidFill>
                          <a:srgbClr val="000000"/>
                        </a:solidFill>
                        <a:effectLst/>
                        <a:latin typeface="Arial"/>
                      </a:endParaRPr>
                    </a:p>
                  </a:txBody>
                  <a:tcPr marL="9525" marR="9525" marT="9525" marB="0">
                    <a:lnL w="12700" cap="flat" cmpd="sng" algn="ctr">
                      <a:solidFill>
                        <a:schemeClr val="tx1"/>
                      </a:solidFill>
                      <a:prstDash val="solid"/>
                      <a:round/>
                      <a:headEnd type="none" w="med" len="med"/>
                      <a:tailEnd type="none" w="med" len="med"/>
                    </a:lnL>
                  </a:tcPr>
                </a:tc>
                <a:tc>
                  <a:txBody>
                    <a:bodyPr/>
                    <a:lstStyle/>
                    <a:p>
                      <a:pPr algn="l" fontAlgn="ctr"/>
                      <a:endParaRPr lang="en-CA" sz="1200" b="1" i="0" u="none" strike="noStrike">
                        <a:solidFill>
                          <a:srgbClr val="000000"/>
                        </a:solidFill>
                        <a:effectLst/>
                        <a:latin typeface="Arial"/>
                      </a:endParaRPr>
                    </a:p>
                  </a:txBody>
                  <a:tcPr marL="9525" marR="9525" marT="9525" marB="0" anchor="ctr"/>
                </a:tc>
                <a:tc>
                  <a:txBody>
                    <a:bodyPr/>
                    <a:lstStyle/>
                    <a:p>
                      <a:pPr algn="l" fontAlgn="ctr"/>
                      <a:r>
                        <a:rPr lang="en-CA" sz="1200" b="1" u="none" strike="noStrike">
                          <a:effectLst/>
                        </a:rPr>
                        <a:t> </a:t>
                      </a:r>
                      <a:endParaRPr lang="en-CA" sz="1200" b="1" i="0" u="none" strike="noStrike">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rowSpan="2">
                  <a:txBody>
                    <a:bodyPr/>
                    <a:lstStyle/>
                    <a:p>
                      <a:pPr algn="l" rtl="0" fontAlgn="ctr"/>
                      <a:r>
                        <a:rPr lang="en-CA" sz="1200" b="1" u="none" strike="noStrike" dirty="0">
                          <a:effectLst/>
                        </a:rPr>
                        <a:t>Canada</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t"/>
                      <a:r>
                        <a:rPr lang="en-CA" sz="1200" b="1" u="none" strike="noStrike" dirty="0">
                          <a:effectLst/>
                        </a:rPr>
                        <a:t>(30)</a:t>
                      </a:r>
                      <a:endParaRPr lang="en-CA" sz="120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76.5000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(CDN$)(P)</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rowSpan="2">
                  <a:txBody>
                    <a:bodyPr/>
                    <a:lstStyle/>
                    <a:p>
                      <a:pPr algn="ctr" rtl="0" fontAlgn="ctr"/>
                      <a:r>
                        <a:rPr lang="en-CA" sz="1200" b="1" u="none" strike="noStrike" dirty="0">
                          <a:effectLst/>
                        </a:rPr>
                        <a:t>$2.6775</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CA" sz="1200" b="1" u="none" strike="noStrike" dirty="0">
                          <a:effectLst/>
                        </a:rPr>
                        <a:t> </a:t>
                      </a:r>
                      <a:endParaRPr lang="en-CA" sz="1200" b="1"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CA" sz="1200" b="1" u="none" strike="noStrike" dirty="0">
                          <a:effectLst/>
                        </a:rPr>
                        <a:t> </a:t>
                      </a:r>
                      <a:endParaRPr lang="en-CA"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ctr"/>
                      <a:r>
                        <a:rPr lang="en-CA" sz="1200" b="1" u="none" strike="noStrike" dirty="0">
                          <a:effectLst/>
                        </a:rPr>
                        <a:t> </a:t>
                      </a:r>
                      <a:endParaRPr lang="en-CA"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t"/>
                      <a:r>
                        <a:rPr lang="en-CA" sz="1200" b="1" u="none" strike="noStrike">
                          <a:effectLst/>
                        </a:rPr>
                        <a:t> </a:t>
                      </a:r>
                      <a:endParaRPr lang="en-CA" sz="1200" b="1" i="0" u="none" strike="noStrike">
                        <a:solidFill>
                          <a:srgbClr val="000000"/>
                        </a:solidFill>
                        <a:effectLst/>
                        <a:latin typeface="Arial"/>
                      </a:endParaRPr>
                    </a:p>
                  </a:txBody>
                  <a:tcPr marL="9525" marR="9525" marT="9525" marB="0">
                    <a:lnL w="12700" cap="flat" cmpd="sng" algn="ctr">
                      <a:solidFill>
                        <a:schemeClr val="tx1"/>
                      </a:solidFill>
                      <a:prstDash val="solid"/>
                      <a:round/>
                      <a:headEnd type="none" w="med" len="med"/>
                      <a:tailEnd type="none" w="med" len="med"/>
                    </a:lnL>
                  </a:tcPr>
                </a:tc>
                <a:tc>
                  <a:txBody>
                    <a:bodyPr/>
                    <a:lstStyle/>
                    <a:p>
                      <a:pPr algn="l" fontAlgn="ctr"/>
                      <a:endParaRPr lang="en-CA" sz="1200" b="1" i="0" u="none" strike="noStrike">
                        <a:solidFill>
                          <a:srgbClr val="000000"/>
                        </a:solidFill>
                        <a:effectLst/>
                        <a:latin typeface="Arial"/>
                      </a:endParaRPr>
                    </a:p>
                  </a:txBody>
                  <a:tcPr marL="9525" marR="9525" marT="9525" marB="0" anchor="ctr"/>
                </a:tc>
                <a:tc>
                  <a:txBody>
                    <a:bodyPr/>
                    <a:lstStyle/>
                    <a:p>
                      <a:pPr algn="l" fontAlgn="ctr"/>
                      <a:r>
                        <a:rPr lang="en-CA" sz="1200" b="1" u="none" strike="noStrike">
                          <a:effectLst/>
                        </a:rPr>
                        <a:t> </a:t>
                      </a:r>
                      <a:endParaRPr lang="en-CA" sz="1200" b="1" i="0" u="none" strike="noStrike">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rowSpan="2">
                  <a:txBody>
                    <a:bodyPr/>
                    <a:lstStyle/>
                    <a:p>
                      <a:pPr algn="ctr" rtl="0" fontAlgn="ctr"/>
                      <a:r>
                        <a:rPr lang="en-CA" sz="1200" b="1" u="none" strike="noStrike" dirty="0">
                          <a:effectLst/>
                        </a:rPr>
                        <a:t>$2.6775</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vMerge="1">
                  <a:txBody>
                    <a:bodyPr/>
                    <a:lstStyle/>
                    <a:p>
                      <a:endParaRPr lang="en-CA"/>
                    </a:p>
                  </a:txBody>
                  <a:tcPr/>
                </a:tc>
                <a:tc>
                  <a:txBody>
                    <a:bodyPr/>
                    <a:lstStyle/>
                    <a:p>
                      <a:pPr algn="r" rtl="0" fontAlgn="t"/>
                      <a:r>
                        <a:rPr lang="en-CA" sz="1200" b="1" u="none" strike="noStrike" dirty="0">
                          <a:effectLst/>
                        </a:rPr>
                        <a:t>(30)</a:t>
                      </a:r>
                      <a:endParaRPr lang="en-CA" sz="120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84.1500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(CDN$)(P)</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vMerge="1">
                  <a:txBody>
                    <a:bodyPr/>
                    <a:lstStyle/>
                    <a:p>
                      <a:endParaRPr lang="en-CA"/>
                    </a:p>
                  </a:txBody>
                  <a:tcPr/>
                </a:tc>
                <a:tc>
                  <a:txBody>
                    <a:bodyPr/>
                    <a:lstStyle/>
                    <a:p>
                      <a:pPr algn="r" fontAlgn="t"/>
                      <a:r>
                        <a:rPr lang="en-CA" sz="1200" b="1" u="none" strike="noStrike" dirty="0">
                          <a:effectLst/>
                        </a:rPr>
                        <a:t> </a:t>
                      </a:r>
                      <a:endParaRPr lang="en-CA" sz="1200" b="1"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CA" sz="1200" b="1" u="none" strike="noStrike" dirty="0">
                          <a:effectLst/>
                        </a:rPr>
                        <a:t> </a:t>
                      </a:r>
                      <a:endParaRPr lang="en-CA"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ctr"/>
                      <a:r>
                        <a:rPr lang="en-CA" sz="1200" b="1" u="none" strike="noStrike" dirty="0">
                          <a:effectLst/>
                        </a:rPr>
                        <a:t> </a:t>
                      </a:r>
                      <a:endParaRPr lang="en-CA"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t"/>
                      <a:r>
                        <a:rPr lang="en-CA" sz="1200" b="1" u="none" strike="noStrike" dirty="0">
                          <a:effectLst/>
                        </a:rPr>
                        <a:t> </a:t>
                      </a:r>
                      <a:endParaRPr lang="en-CA" sz="1200" b="1" i="0" u="none" strike="noStrike" dirty="0">
                        <a:solidFill>
                          <a:srgbClr val="000000"/>
                        </a:solidFill>
                        <a:effectLst/>
                        <a:latin typeface="Arial"/>
                      </a:endParaRPr>
                    </a:p>
                  </a:txBody>
                  <a:tcPr marL="9525" marR="9525" marT="9525" marB="0">
                    <a:lnL w="12700" cap="flat" cmpd="sng" algn="ctr">
                      <a:solidFill>
                        <a:schemeClr val="tx1"/>
                      </a:solidFill>
                      <a:prstDash val="solid"/>
                      <a:round/>
                      <a:headEnd type="none" w="med" len="med"/>
                      <a:tailEnd type="none" w="med" len="med"/>
                    </a:lnL>
                  </a:tcPr>
                </a:tc>
                <a:tc>
                  <a:txBody>
                    <a:bodyPr/>
                    <a:lstStyle/>
                    <a:p>
                      <a:pPr algn="l" fontAlgn="ctr"/>
                      <a:endParaRPr lang="en-CA" sz="1200" b="1" i="0" u="none" strike="noStrike">
                        <a:solidFill>
                          <a:srgbClr val="000000"/>
                        </a:solidFill>
                        <a:effectLst/>
                        <a:latin typeface="Arial"/>
                      </a:endParaRPr>
                    </a:p>
                  </a:txBody>
                  <a:tcPr marL="9525" marR="9525" marT="9525" marB="0" anchor="ctr"/>
                </a:tc>
                <a:tc>
                  <a:txBody>
                    <a:bodyPr/>
                    <a:lstStyle/>
                    <a:p>
                      <a:pPr algn="l" fontAlgn="ctr"/>
                      <a:r>
                        <a:rPr lang="en-CA" sz="1200" b="1" u="none" strike="noStrike">
                          <a:effectLst/>
                        </a:rPr>
                        <a:t> </a:t>
                      </a:r>
                      <a:endParaRPr lang="en-CA" sz="1200" b="1" i="0" u="none" strike="noStrike">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vMerge="1">
                  <a:txBody>
                    <a:bodyPr/>
                    <a:lstStyle/>
                    <a:p>
                      <a:endParaRPr lang="en-CA"/>
                    </a:p>
                  </a:txBody>
                  <a:tcPr/>
                </a:tc>
              </a:tr>
              <a:tr h="181820">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t"/>
                      <a:r>
                        <a:rPr lang="en-CA" sz="1200" b="1" u="none" strike="noStrike" dirty="0">
                          <a:effectLst/>
                        </a:rPr>
                        <a:t>(30)</a:t>
                      </a:r>
                      <a:endParaRPr lang="en-CA" sz="120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76.5000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(CDN$)(W)</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CA" sz="1200" b="1" u="none" strike="noStrike" dirty="0">
                          <a:effectLst/>
                        </a:rPr>
                        <a:t> </a:t>
                      </a:r>
                      <a:endParaRPr lang="en-CA" sz="1200" b="1"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CA" sz="1200" b="1" u="none" strike="noStrike" dirty="0">
                          <a:effectLst/>
                        </a:rPr>
                        <a:t> </a:t>
                      </a:r>
                      <a:endParaRPr lang="en-CA"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ctr"/>
                      <a:r>
                        <a:rPr lang="en-CA" sz="1200" b="1" u="none" strike="noStrike" dirty="0">
                          <a:effectLst/>
                        </a:rPr>
                        <a:t> </a:t>
                      </a:r>
                      <a:endParaRPr lang="en-CA"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t"/>
                      <a:r>
                        <a:rPr lang="en-CA" sz="1200" b="1" u="none" strike="noStrike">
                          <a:effectLst/>
                        </a:rPr>
                        <a:t> </a:t>
                      </a:r>
                      <a:endParaRPr lang="en-CA" sz="1200" b="1" i="0" u="none" strike="noStrike">
                        <a:solidFill>
                          <a:srgbClr val="000000"/>
                        </a:solidFill>
                        <a:effectLst/>
                        <a:latin typeface="Arial"/>
                      </a:endParaRPr>
                    </a:p>
                  </a:txBody>
                  <a:tcPr marL="9525" marR="9525" marT="9525" marB="0">
                    <a:lnL w="12700" cap="flat" cmpd="sng" algn="ctr">
                      <a:solidFill>
                        <a:schemeClr val="tx1"/>
                      </a:solidFill>
                      <a:prstDash val="solid"/>
                      <a:round/>
                      <a:headEnd type="none" w="med" len="med"/>
                      <a:tailEnd type="none" w="med" len="med"/>
                    </a:lnL>
                  </a:tcPr>
                </a:tc>
                <a:tc>
                  <a:txBody>
                    <a:bodyPr/>
                    <a:lstStyle/>
                    <a:p>
                      <a:pPr algn="l" fontAlgn="ctr"/>
                      <a:endParaRPr lang="en-CA" sz="1200" b="1" i="0" u="none" strike="noStrike" dirty="0">
                        <a:solidFill>
                          <a:srgbClr val="000000"/>
                        </a:solidFill>
                        <a:effectLst/>
                        <a:latin typeface="Arial"/>
                      </a:endParaRPr>
                    </a:p>
                  </a:txBody>
                  <a:tcPr marL="9525" marR="9525" marT="9525" marB="0" anchor="ctr"/>
                </a:tc>
                <a:tc>
                  <a:txBody>
                    <a:bodyPr/>
                    <a:lstStyle/>
                    <a:p>
                      <a:pPr algn="l" fontAlgn="ctr"/>
                      <a:r>
                        <a:rPr lang="en-CA" sz="1200" b="1" u="none" strike="noStrike">
                          <a:effectLst/>
                        </a:rPr>
                        <a:t> </a:t>
                      </a:r>
                      <a:endParaRPr lang="en-CA" sz="1200" b="1" i="0" u="none" strike="noStrike">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0" fontAlgn="t"/>
                      <a:r>
                        <a:rPr lang="en-CA" sz="1200" b="1" u="none" strike="noStrike" dirty="0">
                          <a:effectLst/>
                        </a:rPr>
                        <a:t>(30)</a:t>
                      </a:r>
                      <a:endParaRPr lang="en-CA" sz="120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0" fontAlgn="ctr"/>
                      <a:r>
                        <a:rPr lang="en-CA" sz="1200" b="1" u="none" strike="noStrike" dirty="0">
                          <a:effectLst/>
                        </a:rPr>
                        <a:t>84.1500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200" b="1" u="none" strike="noStrike" dirty="0">
                          <a:effectLst/>
                        </a:rPr>
                        <a:t>(CDN$)(W)</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fontAlgn="t"/>
                      <a:r>
                        <a:rPr lang="en-CA" sz="1200" b="1" u="none" strike="noStrike" dirty="0">
                          <a:effectLst/>
                        </a:rPr>
                        <a:t> </a:t>
                      </a:r>
                      <a:endParaRPr lang="en-CA" sz="1200" b="1"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fontAlgn="ctr"/>
                      <a:r>
                        <a:rPr lang="en-CA" sz="1200" b="1" u="none" strike="noStrike" dirty="0">
                          <a:effectLst/>
                        </a:rPr>
                        <a:t> </a:t>
                      </a:r>
                      <a:endParaRPr lang="en-CA"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fontAlgn="ctr"/>
                      <a:r>
                        <a:rPr lang="en-CA" sz="1200" b="1" u="none" strike="noStrike" dirty="0">
                          <a:effectLst/>
                        </a:rPr>
                        <a:t> </a:t>
                      </a:r>
                      <a:endParaRPr lang="en-CA"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fontAlgn="t"/>
                      <a:r>
                        <a:rPr lang="en-CA" sz="1200" b="1" u="none" strike="noStrike">
                          <a:effectLst/>
                        </a:rPr>
                        <a:t> </a:t>
                      </a:r>
                      <a:endParaRPr lang="en-CA" sz="1200" b="1" i="0" u="none" strike="noStrike">
                        <a:solidFill>
                          <a:srgbClr val="000000"/>
                        </a:solidFill>
                        <a:effectLst/>
                        <a:latin typeface="Arial"/>
                      </a:endParaRPr>
                    </a:p>
                  </a:txBody>
                  <a:tcPr marL="9525" marR="9525" marT="9525"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l"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r h="181820">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t"/>
                      <a:r>
                        <a:rPr lang="en-CA" sz="1200" b="1" u="none" strike="noStrike" dirty="0">
                          <a:effectLst/>
                        </a:rPr>
                        <a:t>(28)</a:t>
                      </a:r>
                      <a:endParaRPr lang="en-CA" sz="120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ctr"/>
                      <a:r>
                        <a:rPr lang="en-CA" sz="1200" b="1" u="none" strike="noStrike" dirty="0">
                          <a:effectLst/>
                        </a:rPr>
                        <a:t>40.0400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200" b="1" u="none" strike="noStrike" dirty="0">
                          <a:effectLst/>
                        </a:rPr>
                        <a:t>(€)(H)</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t"/>
                      <a:r>
                        <a:rPr lang="en-CA" sz="1200" b="1" u="none" strike="noStrike" dirty="0">
                          <a:effectLst/>
                        </a:rPr>
                        <a:t>(28)</a:t>
                      </a:r>
                      <a:endParaRPr lang="en-CA" sz="120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ctr"/>
                      <a:r>
                        <a:rPr lang="en-CA" sz="1200" b="1" u="none" strike="noStrike" dirty="0">
                          <a:effectLst/>
                        </a:rPr>
                        <a:t>61.2400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200" b="1" u="none" strike="noStrike" dirty="0">
                          <a:effectLst/>
                        </a:rPr>
                        <a:t>(€)</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t"/>
                      <a:r>
                        <a:rPr lang="en-CA" sz="1200" b="1" u="none" strike="noStrike" dirty="0">
                          <a:effectLst/>
                        </a:rPr>
                        <a:t>(28)</a:t>
                      </a:r>
                      <a:endParaRPr lang="en-CA" sz="120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r" rtl="0" fontAlgn="ctr"/>
                      <a:r>
                        <a:rPr lang="en-CA" sz="1200" b="1" u="none" strike="noStrike" dirty="0">
                          <a:effectLst/>
                        </a:rPr>
                        <a:t>42.1000</a:t>
                      </a:r>
                      <a:endParaRPr lang="en-CA" sz="1200" b="1" i="0" u="none" strike="noStrike" dirty="0">
                        <a:solidFill>
                          <a:srgbClr val="003366"/>
                        </a:solidFill>
                        <a:effectLst/>
                        <a:latin typeface="Arial"/>
                      </a:endParaRPr>
                    </a:p>
                  </a:txBody>
                  <a:tcPr marL="9525" marR="9525" marT="9525" marB="0" anchor="ctr">
                    <a:lnT w="12700" cap="flat" cmpd="sng" algn="ctr">
                      <a:solidFill>
                        <a:schemeClr val="tx1"/>
                      </a:solidFill>
                      <a:prstDash val="solid"/>
                      <a:round/>
                      <a:headEnd type="none" w="med" len="med"/>
                      <a:tailEnd type="none" w="med" len="med"/>
                    </a:lnT>
                  </a:tcPr>
                </a:tc>
                <a:tc>
                  <a:txBody>
                    <a:bodyPr/>
                    <a:lstStyle/>
                    <a:p>
                      <a:pPr algn="l" rtl="0" fontAlgn="ctr"/>
                      <a:r>
                        <a:rPr lang="en-CA" sz="1200" b="1" u="none" strike="noStrike">
                          <a:effectLst/>
                        </a:rPr>
                        <a:t>(€)(P)</a:t>
                      </a:r>
                      <a:endParaRPr lang="en-CA" sz="1200" b="1" i="0" u="none" strike="noStrike">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181820">
                <a:tc>
                  <a:txBody>
                    <a:bodyPr/>
                    <a:lstStyle/>
                    <a:p>
                      <a:pPr algn="l" rtl="0" fontAlgn="ctr"/>
                      <a:r>
                        <a:rPr lang="en-CA" sz="1200" b="1" u="none" strike="noStrike" dirty="0">
                          <a:effectLst/>
                        </a:rPr>
                        <a:t>Germany</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t"/>
                      <a:r>
                        <a:rPr lang="en-CA" sz="1200" b="1" u="none" strike="noStrike" dirty="0">
                          <a:effectLst/>
                        </a:rPr>
                        <a:t>(28)</a:t>
                      </a:r>
                      <a:endParaRPr lang="en-CA" sz="120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42.1000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(€)(P)</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rtl="0" fontAlgn="ctr"/>
                      <a:r>
                        <a:rPr lang="en-CA" sz="1200" b="1" u="none" strike="noStrike" dirty="0">
                          <a:effectLst/>
                        </a:rPr>
                        <a:t>$2.1463</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CA" sz="1200" b="1" u="none" strike="noStrike" dirty="0">
                          <a:effectLst/>
                        </a:rPr>
                        <a:t> </a:t>
                      </a:r>
                      <a:endParaRPr lang="en-CA" sz="1200" b="1" i="0" u="none" strike="noStrike" dirty="0">
                        <a:solidFill>
                          <a:srgbClr val="000000"/>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t"/>
                      <a:r>
                        <a:rPr lang="en-CA" sz="1200" b="1" u="none" strike="noStrike" dirty="0">
                          <a:effectLst/>
                        </a:rPr>
                        <a:t>(28)</a:t>
                      </a:r>
                      <a:endParaRPr lang="en-CA" sz="120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tcPr>
                </a:tc>
                <a:tc>
                  <a:txBody>
                    <a:bodyPr/>
                    <a:lstStyle/>
                    <a:p>
                      <a:pPr algn="r" rtl="0" fontAlgn="ctr"/>
                      <a:r>
                        <a:rPr lang="en-CA" sz="1200" b="1" u="none" strike="noStrike" dirty="0">
                          <a:effectLst/>
                        </a:rPr>
                        <a:t>39.7200</a:t>
                      </a:r>
                      <a:endParaRPr lang="en-CA" sz="1200" b="1" i="0" u="none" strike="noStrike" dirty="0">
                        <a:solidFill>
                          <a:srgbClr val="003366"/>
                        </a:solidFill>
                        <a:effectLst/>
                        <a:latin typeface="Arial"/>
                      </a:endParaRPr>
                    </a:p>
                  </a:txBody>
                  <a:tcPr marL="9525" marR="9525" marT="9525" marB="0" anchor="ctr"/>
                </a:tc>
                <a:tc>
                  <a:txBody>
                    <a:bodyPr/>
                    <a:lstStyle/>
                    <a:p>
                      <a:pPr algn="l" rtl="0" fontAlgn="ctr"/>
                      <a:r>
                        <a:rPr lang="en-CA" sz="1200" b="1" u="none" strike="noStrike">
                          <a:effectLst/>
                        </a:rPr>
                        <a:t>(€)(W)</a:t>
                      </a:r>
                      <a:endParaRPr lang="en-CA" sz="1200" b="1" i="0" u="none" strike="noStrike">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ctr" rtl="0" fontAlgn="ctr"/>
                      <a:r>
                        <a:rPr lang="en-CA" sz="1200" b="1" u="none" strike="noStrike" dirty="0">
                          <a:effectLst/>
                        </a:rPr>
                        <a:t>$2.1561</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0" fontAlgn="t"/>
                      <a:r>
                        <a:rPr lang="en-CA" sz="1200" b="1" u="none" strike="noStrike" dirty="0">
                          <a:effectLst/>
                        </a:rPr>
                        <a:t>(28)</a:t>
                      </a:r>
                      <a:endParaRPr lang="en-CA" sz="120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0" fontAlgn="ctr"/>
                      <a:r>
                        <a:rPr lang="en-CA" sz="1200" b="1" u="none" strike="noStrike" dirty="0">
                          <a:effectLst/>
                        </a:rPr>
                        <a:t>40.0400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200" b="1" u="none" strike="noStrike" dirty="0">
                          <a:effectLst/>
                        </a:rPr>
                        <a:t>(€)(W)</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0" fontAlgn="ctr"/>
                      <a:r>
                        <a:rPr lang="en-CA" sz="1200" b="1" u="none" strike="noStrike" dirty="0">
                          <a:effectLst/>
                        </a:rPr>
                        <a:t> </a:t>
                      </a:r>
                      <a:endParaRPr lang="en-CA"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0" fontAlgn="ctr"/>
                      <a:r>
                        <a:rPr lang="en-CA" sz="1200" b="1" u="none" strike="noStrike" dirty="0">
                          <a:effectLst/>
                        </a:rPr>
                        <a:t> </a:t>
                      </a:r>
                      <a:endParaRPr lang="en-CA"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200" b="1" u="none" strike="noStrike" dirty="0">
                          <a:effectLst/>
                        </a:rPr>
                        <a:t> </a:t>
                      </a:r>
                      <a:endParaRPr lang="en-CA"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fontAlgn="t"/>
                      <a:r>
                        <a:rPr lang="en-CA" sz="1200" b="1" u="none" strike="noStrike">
                          <a:effectLst/>
                        </a:rPr>
                        <a:t> </a:t>
                      </a:r>
                      <a:endParaRPr lang="en-CA" sz="1200" b="1" i="0" u="none" strike="noStrike">
                        <a:solidFill>
                          <a:srgbClr val="000000"/>
                        </a:solidFill>
                        <a:effectLst/>
                        <a:latin typeface="Arial"/>
                      </a:endParaRPr>
                    </a:p>
                  </a:txBody>
                  <a:tcPr marL="9525" marR="9525" marT="9525"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r"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l"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r h="181820">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ctr"/>
                      <a:r>
                        <a:rPr lang="en-CA" sz="1200" b="1" u="none" strike="noStrike" dirty="0">
                          <a:effectLst/>
                        </a:rPr>
                        <a:t>(30)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ctr"/>
                      <a:r>
                        <a:rPr lang="en-CA" sz="1200" b="1" u="none" strike="noStrike" dirty="0">
                          <a:effectLst/>
                        </a:rPr>
                        <a:t>203.0000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200" b="1" u="none" strike="noStrike" dirty="0">
                          <a:effectLst/>
                        </a:rPr>
                        <a:t>(US$)(H)</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ctr"/>
                      <a:r>
                        <a:rPr lang="en-CA" sz="1200" b="1" u="none" strike="noStrike" dirty="0">
                          <a:effectLst/>
                        </a:rPr>
                        <a:t>(30)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ctr"/>
                      <a:r>
                        <a:rPr lang="en-CA" sz="1200" b="1" u="none" strike="noStrike" dirty="0">
                          <a:effectLst/>
                        </a:rPr>
                        <a:t>188.8400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200" b="1" u="none" strike="noStrike" dirty="0">
                          <a:effectLst/>
                        </a:rPr>
                        <a:t>(US$)(WAC)</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l" rtl="0" fontAlgn="ctr"/>
                      <a:r>
                        <a:rPr lang="en-CA" sz="1200" b="1" u="none" strike="noStrike">
                          <a:effectLst/>
                        </a:rPr>
                        <a:t> </a:t>
                      </a:r>
                      <a:endParaRPr lang="en-CA" sz="1200" b="1" i="0" u="none" strike="noStrike">
                        <a:solidFill>
                          <a:srgbClr val="003366"/>
                        </a:solidFill>
                        <a:effectLst/>
                        <a:latin typeface="Arial"/>
                      </a:endParaRPr>
                    </a:p>
                  </a:txBody>
                  <a:tcPr marL="9525" marR="9525" marT="9525" marB="0" anchor="ctr">
                    <a:lnT w="12700" cap="flat" cmpd="sng" algn="ctr">
                      <a:solidFill>
                        <a:schemeClr val="tx1"/>
                      </a:solidFill>
                      <a:prstDash val="solid"/>
                      <a:round/>
                      <a:headEnd type="none" w="med" len="med"/>
                      <a:tailEnd type="none" w="med" len="med"/>
                    </a:lnT>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181820">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a:effectLst/>
                        </a:rPr>
                        <a:t>(30)</a:t>
                      </a:r>
                      <a:endParaRPr lang="en-CA" sz="1200" b="1" i="0" u="none" strike="noStrike">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203.0000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(US$)(P)</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(30)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165.3400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(US$)(FSS)</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tcPr>
                </a:tc>
                <a:tc>
                  <a:txBody>
                    <a:bodyPr/>
                    <a:lstStyle/>
                    <a:p>
                      <a:pPr algn="l" rtl="0" fontAlgn="ctr"/>
                      <a:endParaRPr lang="en-CA" sz="1200" b="1" i="0" u="none" strike="noStrike">
                        <a:solidFill>
                          <a:srgbClr val="003366"/>
                        </a:solidFill>
                        <a:effectLst/>
                        <a:latin typeface="Arial"/>
                      </a:endParaRPr>
                    </a:p>
                  </a:txBody>
                  <a:tcPr marL="9525" marR="9525" marT="9525" marB="0" anchor="ctr"/>
                </a:tc>
                <a:tc>
                  <a:txBody>
                    <a:bodyPr/>
                    <a:lstStyle/>
                    <a:p>
                      <a:pPr algn="l" rtl="0" fontAlgn="ctr"/>
                      <a:r>
                        <a:rPr lang="en-CA" sz="1200" b="1" u="none" strike="noStrike">
                          <a:effectLst/>
                        </a:rPr>
                        <a:t> </a:t>
                      </a:r>
                      <a:endParaRPr lang="en-CA" sz="1200" b="1" i="0" u="none" strike="noStrike">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a:effectLst/>
                        </a:rPr>
                        <a:t> </a:t>
                      </a:r>
                      <a:endParaRPr lang="en-CA" sz="1200" b="1" i="0" u="none" strike="noStrike">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a:effectLst/>
                        </a:rPr>
                        <a:t>(30)</a:t>
                      </a:r>
                      <a:endParaRPr lang="en-CA" sz="1200" b="1" i="0" u="none" strike="noStrike">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203.0000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(US$)(W)</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a:effectLst/>
                        </a:rPr>
                        <a:t> </a:t>
                      </a:r>
                      <a:endParaRPr lang="en-CA" sz="1200" b="1" i="0" u="none" strike="noStrike">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(90)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566.4700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(US$)(WAC)</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a:effectLst/>
                        </a:rPr>
                        <a:t> </a:t>
                      </a:r>
                      <a:endParaRPr lang="en-CA" sz="1200" b="1" i="0" u="none" strike="noStrike">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tcPr>
                </a:tc>
                <a:tc>
                  <a:txBody>
                    <a:bodyPr/>
                    <a:lstStyle/>
                    <a:p>
                      <a:pPr algn="l" rtl="0" fontAlgn="ctr"/>
                      <a:endParaRPr lang="en-CA" sz="1200" b="1" i="0" u="none" strike="noStrike" dirty="0">
                        <a:solidFill>
                          <a:srgbClr val="003366"/>
                        </a:solidFill>
                        <a:effectLst/>
                        <a:latin typeface="Arial"/>
                      </a:endParaRPr>
                    </a:p>
                  </a:txBody>
                  <a:tcPr marL="9525" marR="9525" marT="9525" marB="0" anchor="ctr"/>
                </a:tc>
                <a:tc>
                  <a:txBody>
                    <a:bodyPr/>
                    <a:lstStyle/>
                    <a:p>
                      <a:pPr algn="l" rtl="0" fontAlgn="ctr"/>
                      <a:r>
                        <a:rPr lang="en-CA" sz="1200" b="1" u="none" strike="noStrike">
                          <a:effectLst/>
                        </a:rPr>
                        <a:t> </a:t>
                      </a:r>
                      <a:endParaRPr lang="en-CA" sz="1200" b="1" i="0" u="none" strike="noStrike">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rowSpan="2">
                  <a:txBody>
                    <a:bodyPr/>
                    <a:lstStyle/>
                    <a:p>
                      <a:pPr algn="l" rtl="0" fontAlgn="ctr"/>
                      <a:r>
                        <a:rPr lang="en-CA" sz="1200" b="1" u="none" strike="noStrike" dirty="0">
                          <a:effectLst/>
                        </a:rPr>
                        <a:t>US</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(30)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167.2400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(US$)(FSS)</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rowSpan="2">
                  <a:txBody>
                    <a:bodyPr/>
                    <a:lstStyle/>
                    <a:p>
                      <a:pPr algn="ctr" rtl="0" fontAlgn="ctr"/>
                      <a:r>
                        <a:rPr lang="en-CA" sz="1200" b="1" u="none" strike="noStrike" dirty="0">
                          <a:effectLst/>
                        </a:rPr>
                        <a:t>$6.9589</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(90)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496.0400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(US$)(FSS)</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tcPr>
                </a:tc>
                <a:tc rowSpan="2">
                  <a:txBody>
                    <a:bodyPr/>
                    <a:lstStyle/>
                    <a:p>
                      <a:pPr algn="ctr" rtl="0" fontAlgn="ctr"/>
                      <a:r>
                        <a:rPr lang="en-CA" sz="1200" b="1" u="none" strike="noStrike" dirty="0">
                          <a:effectLst/>
                        </a:rPr>
                        <a:t>N/A </a:t>
                      </a:r>
                      <a:endParaRPr lang="en-CA" sz="1200" b="1" i="0" u="none" strike="noStrike" dirty="0">
                        <a:solidFill>
                          <a:srgbClr val="003366"/>
                        </a:solidFill>
                        <a:effectLst/>
                        <a:latin typeface="Arial"/>
                      </a:endParaRPr>
                    </a:p>
                  </a:txBody>
                  <a:tcPr marL="9525" marR="9525" marT="9525" marB="0" anchor="ctr"/>
                </a:tc>
                <a:tc>
                  <a:txBody>
                    <a:bodyPr/>
                    <a:lstStyle/>
                    <a:p>
                      <a:pPr algn="l" rtl="0" fontAlgn="ctr"/>
                      <a:r>
                        <a:rPr lang="en-CA" sz="1200" b="1" u="none" strike="noStrike">
                          <a:effectLst/>
                        </a:rPr>
                        <a:t> </a:t>
                      </a:r>
                      <a:endParaRPr lang="en-CA" sz="1200" b="1" i="0" u="none" strike="noStrike">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rowSpan="2">
                  <a:txBody>
                    <a:bodyPr/>
                    <a:lstStyle/>
                    <a:p>
                      <a:pPr algn="ctr" rtl="0" fontAlgn="ctr"/>
                      <a:r>
                        <a:rPr lang="en-CA" sz="1200" b="1" u="none" strike="noStrike" dirty="0">
                          <a:effectLst/>
                        </a:rPr>
                        <a:t>$6.3429</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vMerge="1">
                  <a:txBody>
                    <a:bodyPr/>
                    <a:lstStyle/>
                    <a:p>
                      <a:endParaRPr lang="en-CA"/>
                    </a:p>
                  </a:txBody>
                  <a:tcPr/>
                </a:tc>
                <a:tc>
                  <a:txBody>
                    <a:bodyPr/>
                    <a:lstStyle/>
                    <a:p>
                      <a:pPr algn="r" rtl="0" fontAlgn="ctr"/>
                      <a:r>
                        <a:rPr lang="en-CA" sz="1200" b="1" u="none" strike="noStrike">
                          <a:effectLst/>
                        </a:rPr>
                        <a:t>(90)</a:t>
                      </a:r>
                      <a:endParaRPr lang="en-CA" sz="1200" b="1" i="0" u="none" strike="noStrike">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608.9600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(US$)(H)</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vMerge="1">
                  <a:txBody>
                    <a:bodyPr/>
                    <a:lstStyle/>
                    <a:p>
                      <a:endParaRPr lang="en-CA"/>
                    </a:p>
                  </a:txBody>
                  <a:tcPr/>
                </a:tc>
                <a:tc>
                  <a:txBody>
                    <a:bodyPr/>
                    <a:lstStyle/>
                    <a:p>
                      <a:pPr algn="r"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tcPr>
                </a:tc>
                <a:tc vMerge="1">
                  <a:txBody>
                    <a:bodyPr/>
                    <a:lstStyle/>
                    <a:p>
                      <a:endParaRPr lang="en-CA"/>
                    </a:p>
                  </a:txBody>
                  <a:tcPr/>
                </a:tc>
                <a:tc>
                  <a:txBody>
                    <a:bodyPr/>
                    <a:lstStyle/>
                    <a:p>
                      <a:pPr algn="l" rtl="0" fontAlgn="ctr"/>
                      <a:r>
                        <a:rPr lang="en-CA" sz="1200" b="1" u="none" strike="noStrike">
                          <a:effectLst/>
                        </a:rPr>
                        <a:t> </a:t>
                      </a:r>
                      <a:endParaRPr lang="en-CA" sz="1200" b="1" i="0" u="none" strike="noStrike">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vMerge="1">
                  <a:txBody>
                    <a:bodyPr/>
                    <a:lstStyle/>
                    <a:p>
                      <a:endParaRPr lang="en-CA"/>
                    </a:p>
                  </a:txBody>
                  <a:tcPr/>
                </a:tc>
              </a:tr>
              <a:tr h="181820">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(90)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608.9600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(US$)(P)</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tcPr>
                </a:tc>
                <a:tc>
                  <a:txBody>
                    <a:bodyPr/>
                    <a:lstStyle/>
                    <a:p>
                      <a:pPr algn="l" rtl="0" fontAlgn="ctr"/>
                      <a:endParaRPr lang="en-CA" sz="1200" b="1" i="0" u="none" strike="noStrike" dirty="0">
                        <a:solidFill>
                          <a:srgbClr val="003366"/>
                        </a:solidFill>
                        <a:effectLst/>
                        <a:latin typeface="Arial"/>
                      </a:endParaRPr>
                    </a:p>
                  </a:txBody>
                  <a:tcPr marL="9525" marR="9525" marT="9525" marB="0" anchor="ct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(90)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608.9600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(US$)(W)</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tcPr>
                </a:tc>
                <a:tc>
                  <a:txBody>
                    <a:bodyPr/>
                    <a:lstStyle/>
                    <a:p>
                      <a:pPr algn="l" rtl="0" fontAlgn="ctr"/>
                      <a:endParaRPr lang="en-CA" sz="1200" b="1" i="0" u="none" strike="noStrike" dirty="0">
                        <a:solidFill>
                          <a:srgbClr val="003366"/>
                        </a:solidFill>
                        <a:effectLst/>
                        <a:latin typeface="Arial"/>
                      </a:endParaRPr>
                    </a:p>
                  </a:txBody>
                  <a:tcPr marL="9525" marR="9525" marT="9525" marB="0" anchor="ctr"/>
                </a:tc>
                <a:tc>
                  <a:txBody>
                    <a:bodyPr/>
                    <a:lstStyle/>
                    <a:p>
                      <a:pPr algn="l" rtl="0" fontAlgn="ctr"/>
                      <a:r>
                        <a:rPr lang="en-CA" sz="1200" b="1" u="none" strike="noStrike">
                          <a:effectLst/>
                        </a:rPr>
                        <a:t> </a:t>
                      </a:r>
                      <a:endParaRPr lang="en-CA" sz="1200" b="1" i="0" u="none" strike="noStrike">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0" fontAlgn="ctr"/>
                      <a:r>
                        <a:rPr lang="en-CA" sz="1200" b="1" u="none" strike="noStrike" dirty="0">
                          <a:effectLst/>
                        </a:rPr>
                        <a:t>(90)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0" fontAlgn="ctr"/>
                      <a:r>
                        <a:rPr lang="en-CA" sz="1200" b="1" u="none" strike="noStrike" dirty="0">
                          <a:effectLst/>
                        </a:rPr>
                        <a:t>501.7100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200" b="1" u="none" strike="noStrike" dirty="0">
                          <a:effectLst/>
                        </a:rPr>
                        <a:t>(US$)(FSS)</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200" b="1" u="none" strike="noStrike">
                          <a:effectLst/>
                        </a:rPr>
                        <a:t> </a:t>
                      </a:r>
                      <a:endParaRPr lang="en-CA" sz="1200" b="1" i="0" u="none" strike="noStrike">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r h="181820">
                <a:tc>
                  <a:txBody>
                    <a:bodyPr/>
                    <a:lstStyle/>
                    <a:p>
                      <a:pPr algn="l" rtl="0" fontAlgn="ctr"/>
                      <a:r>
                        <a:rPr lang="en-CA" sz="1200" b="1" u="none" strike="noStrike" dirty="0">
                          <a:effectLst/>
                        </a:rPr>
                        <a:t>Median</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CA" sz="1200" b="1" u="none" strike="noStrike" dirty="0">
                          <a:effectLst/>
                        </a:rPr>
                        <a:t>$4.5526</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CA" sz="1200" b="1" u="none" strike="noStrike" dirty="0">
                          <a:effectLst/>
                        </a:rPr>
                        <a:t>$4.2495</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2" name="Rectangle 11"/>
          <p:cNvSpPr/>
          <p:nvPr/>
        </p:nvSpPr>
        <p:spPr>
          <a:xfrm>
            <a:off x="1071017" y="260648"/>
            <a:ext cx="7560840" cy="646331"/>
          </a:xfrm>
          <a:prstGeom prst="rect">
            <a:avLst/>
          </a:prstGeom>
        </p:spPr>
        <p:txBody>
          <a:bodyPr wrap="square">
            <a:spAutoFit/>
          </a:bodyPr>
          <a:lstStyle/>
          <a:p>
            <a:pPr algn="ctr"/>
            <a:r>
              <a:rPr lang="en-US" sz="3600" b="1" dirty="0" smtClean="0">
                <a:solidFill>
                  <a:schemeClr val="accent4">
                    <a:lumMod val="75000"/>
                    <a:lumOff val="25000"/>
                  </a:schemeClr>
                </a:solidFill>
                <a:latin typeface="Gill Sans MT" pitchFamily="34" charset="0"/>
              </a:rPr>
              <a:t>International Price Verification</a:t>
            </a:r>
            <a:endParaRPr lang="en-CA" sz="3600" b="1" dirty="0">
              <a:solidFill>
                <a:schemeClr val="accent4">
                  <a:lumMod val="75000"/>
                  <a:lumOff val="25000"/>
                </a:schemeClr>
              </a:solidFill>
              <a:latin typeface="Gill Sans MT" pitchFamily="34" charset="0"/>
            </a:endParaRPr>
          </a:p>
        </p:txBody>
      </p:sp>
    </p:spTree>
    <p:extLst>
      <p:ext uri="{BB962C8B-B14F-4D97-AF65-F5344CB8AC3E}">
        <p14:creationId xmlns:p14="http://schemas.microsoft.com/office/powerpoint/2010/main" val="22604643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1066800" y="260648"/>
            <a:ext cx="7681664" cy="432048"/>
          </a:xfrm>
        </p:spPr>
        <p:txBody>
          <a:bodyPr/>
          <a:lstStyle/>
          <a:p>
            <a:pPr algn="ctr"/>
            <a:r>
              <a:rPr lang="en-US" sz="2800" dirty="0" smtClean="0">
                <a:solidFill>
                  <a:schemeClr val="accent4">
                    <a:lumMod val="75000"/>
                    <a:lumOff val="25000"/>
                  </a:schemeClr>
                </a:solidFill>
                <a:latin typeface="Gill Sans MT" pitchFamily="34" charset="0"/>
              </a:rPr>
              <a:t>Verification of International Prices</a:t>
            </a:r>
            <a:endParaRPr lang="en-CA" sz="2800" dirty="0" smtClean="0">
              <a:solidFill>
                <a:schemeClr val="accent4">
                  <a:lumMod val="75000"/>
                  <a:lumOff val="25000"/>
                </a:schemeClr>
              </a:solidFill>
              <a:latin typeface="Gill Sans MT" pitchFamily="34" charset="0"/>
            </a:endParaRPr>
          </a:p>
        </p:txBody>
      </p:sp>
      <p:sp>
        <p:nvSpPr>
          <p:cNvPr id="15364" name="Slide Number Placeholder 3"/>
          <p:cNvSpPr>
            <a:spLocks noGrp="1"/>
          </p:cNvSpPr>
          <p:nvPr>
            <p:ph type="sldNum" sz="quarter" idx="10"/>
          </p:nvPr>
        </p:nvSpPr>
        <p:spPr>
          <a:noFill/>
        </p:spPr>
        <p:txBody>
          <a:bodyPr/>
          <a:lstStyle/>
          <a:p>
            <a:fld id="{49249B6B-0392-4CE0-BDCC-717E5B53EF78}" type="slidenum">
              <a:rPr lang="en-US" smtClean="0">
                <a:latin typeface="Gill Sans MT" pitchFamily="34" charset="0"/>
              </a:rPr>
              <a:pPr/>
              <a:t>17</a:t>
            </a:fld>
            <a:endParaRPr lang="en-US" dirty="0" smtClean="0">
              <a:solidFill>
                <a:schemeClr val="tx1"/>
              </a:solidFill>
              <a:latin typeface="Gill Sans MT" pitchFamily="34" charset="0"/>
            </a:endParaRPr>
          </a:p>
        </p:txBody>
      </p:sp>
      <p:sp>
        <p:nvSpPr>
          <p:cNvPr id="15365" name="Line 4"/>
          <p:cNvSpPr>
            <a:spLocks noChangeShapeType="1"/>
          </p:cNvSpPr>
          <p:nvPr/>
        </p:nvSpPr>
        <p:spPr bwMode="auto">
          <a:xfrm>
            <a:off x="1043608" y="764704"/>
            <a:ext cx="8100392" cy="9128"/>
          </a:xfrm>
          <a:prstGeom prst="line">
            <a:avLst/>
          </a:prstGeom>
          <a:noFill/>
          <a:ln w="22225" cap="sq">
            <a:solidFill>
              <a:srgbClr val="20558A"/>
            </a:solidFill>
            <a:round/>
            <a:headEnd type="none" w="sm" len="sm"/>
            <a:tailEnd type="none" w="sm" len="sm"/>
          </a:ln>
        </p:spPr>
        <p:txBody>
          <a:bodyPr wrap="none" anchor="ctr"/>
          <a:lstStyle/>
          <a:p>
            <a:endParaRPr lang="en-CA">
              <a:solidFill>
                <a:schemeClr val="accent4">
                  <a:lumMod val="75000"/>
                  <a:lumOff val="25000"/>
                </a:schemeClr>
              </a:solidFill>
              <a:latin typeface="Gill Sans MT" pitchFamily="34" charset="0"/>
            </a:endParaRPr>
          </a:p>
        </p:txBody>
      </p:sp>
      <p:graphicFrame>
        <p:nvGraphicFramePr>
          <p:cNvPr id="6" name="Table 5"/>
          <p:cNvGraphicFramePr>
            <a:graphicFrameLocks noGrp="1"/>
          </p:cNvGraphicFramePr>
          <p:nvPr>
            <p:extLst>
              <p:ext uri="{D42A27DB-BD31-4B8C-83A1-F6EECF244321}">
                <p14:modId xmlns:p14="http://schemas.microsoft.com/office/powerpoint/2010/main" val="1119269907"/>
              </p:ext>
            </p:extLst>
          </p:nvPr>
        </p:nvGraphicFramePr>
        <p:xfrm>
          <a:off x="1223628" y="908720"/>
          <a:ext cx="7272808" cy="4401224"/>
        </p:xfrm>
        <a:graphic>
          <a:graphicData uri="http://schemas.openxmlformats.org/drawingml/2006/table">
            <a:tbl>
              <a:tblPr firstRow="1" bandRow="1">
                <a:tableStyleId>{5C22544A-7EE6-4342-B048-85BDC9FD1C3A}</a:tableStyleId>
              </a:tblPr>
              <a:tblGrid>
                <a:gridCol w="1008112"/>
                <a:gridCol w="2088232"/>
                <a:gridCol w="936104"/>
                <a:gridCol w="1152128"/>
                <a:gridCol w="1224136"/>
                <a:gridCol w="864096"/>
              </a:tblGrid>
              <a:tr h="350944">
                <a:tc>
                  <a:txBody>
                    <a:bodyPr/>
                    <a:lstStyle/>
                    <a:p>
                      <a:r>
                        <a:rPr lang="en-US" dirty="0" smtClean="0">
                          <a:solidFill>
                            <a:schemeClr val="accent4">
                              <a:lumMod val="75000"/>
                              <a:lumOff val="25000"/>
                            </a:schemeClr>
                          </a:solidFill>
                        </a:rPr>
                        <a:t>Country</a:t>
                      </a:r>
                      <a:endParaRPr lang="en-CA"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solidFill>
                            <a:schemeClr val="accent4">
                              <a:lumMod val="75000"/>
                              <a:lumOff val="25000"/>
                            </a:schemeClr>
                          </a:solidFill>
                        </a:rPr>
                        <a:t>Source</a:t>
                      </a:r>
                      <a:endParaRPr lang="en-CA"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solidFill>
                            <a:schemeClr val="accent4">
                              <a:lumMod val="75000"/>
                              <a:lumOff val="25000"/>
                            </a:schemeClr>
                          </a:solidFill>
                        </a:rPr>
                        <a:t>Hospital</a:t>
                      </a:r>
                      <a:endParaRPr lang="en-CA"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solidFill>
                            <a:schemeClr val="accent4">
                              <a:lumMod val="75000"/>
                              <a:lumOff val="25000"/>
                            </a:schemeClr>
                          </a:solidFill>
                        </a:rPr>
                        <a:t>Pharmacy</a:t>
                      </a:r>
                      <a:endParaRPr lang="en-CA"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solidFill>
                            <a:schemeClr val="accent4">
                              <a:lumMod val="75000"/>
                              <a:lumOff val="25000"/>
                            </a:schemeClr>
                          </a:solidFill>
                        </a:rPr>
                        <a:t>Wholesaler</a:t>
                      </a:r>
                      <a:endParaRPr lang="en-CA"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solidFill>
                            <a:schemeClr val="accent4">
                              <a:lumMod val="75000"/>
                              <a:lumOff val="25000"/>
                            </a:schemeClr>
                          </a:solidFill>
                        </a:rPr>
                        <a:t>Other</a:t>
                      </a:r>
                      <a:endParaRPr lang="en-CA"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1699">
                <a:tc>
                  <a:txBody>
                    <a:bodyPr/>
                    <a:lstStyle/>
                    <a:p>
                      <a:r>
                        <a:rPr lang="en-US" sz="1400" dirty="0" smtClean="0">
                          <a:solidFill>
                            <a:schemeClr val="accent4">
                              <a:lumMod val="75000"/>
                              <a:lumOff val="25000"/>
                            </a:schemeClr>
                          </a:solidFill>
                        </a:rPr>
                        <a:t>France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400" dirty="0" smtClean="0">
                          <a:solidFill>
                            <a:schemeClr val="accent4">
                              <a:lumMod val="75000"/>
                              <a:lumOff val="25000"/>
                            </a:schemeClr>
                          </a:solidFill>
                        </a:rPr>
                        <a:t>Vidal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Font typeface="Wingdings" pitchFamily="2" charset="2"/>
                        <a:buNone/>
                      </a:pPr>
                      <a:r>
                        <a:rPr lang="en-US" sz="1400" dirty="0" smtClean="0">
                          <a:solidFill>
                            <a:schemeClr val="accent4">
                              <a:lumMod val="75000"/>
                              <a:lumOff val="25000"/>
                            </a:schemeClr>
                          </a:solidFill>
                        </a:rPr>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smtClean="0">
                          <a:solidFill>
                            <a:schemeClr val="accent4">
                              <a:lumMod val="75000"/>
                              <a:lumOff val="25000"/>
                            </a:schemeClr>
                          </a:solidFill>
                        </a:rPr>
                        <a:t>X</a:t>
                      </a: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1699">
                <a:tc>
                  <a:txBody>
                    <a:bodyPr/>
                    <a:lstStyle/>
                    <a:p>
                      <a:r>
                        <a:rPr lang="en-US" sz="1400" dirty="0" smtClean="0">
                          <a:solidFill>
                            <a:schemeClr val="accent4">
                              <a:lumMod val="75000"/>
                              <a:lumOff val="25000"/>
                            </a:schemeClr>
                          </a:solidFill>
                        </a:rPr>
                        <a:t>Germany</a:t>
                      </a: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400" dirty="0" err="1" smtClean="0">
                          <a:solidFill>
                            <a:schemeClr val="accent4">
                              <a:lumMod val="75000"/>
                              <a:lumOff val="25000"/>
                            </a:schemeClr>
                          </a:solidFill>
                        </a:rPr>
                        <a:t>Röte</a:t>
                      </a:r>
                      <a:r>
                        <a:rPr lang="en-US" sz="1400" dirty="0" smtClean="0">
                          <a:solidFill>
                            <a:schemeClr val="accent4">
                              <a:lumMod val="75000"/>
                              <a:lumOff val="25000"/>
                            </a:schemeClr>
                          </a:solidFill>
                        </a:rPr>
                        <a:t> </a:t>
                      </a:r>
                      <a:r>
                        <a:rPr lang="en-US" sz="1400" dirty="0" err="1" smtClean="0">
                          <a:solidFill>
                            <a:schemeClr val="accent4">
                              <a:lumMod val="75000"/>
                              <a:lumOff val="25000"/>
                            </a:schemeClr>
                          </a:solidFill>
                        </a:rPr>
                        <a:t>Liste</a:t>
                      </a: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smtClean="0">
                          <a:solidFill>
                            <a:schemeClr val="accent4">
                              <a:lumMod val="75000"/>
                              <a:lumOff val="25000"/>
                            </a:schemeClr>
                          </a:solidFill>
                        </a:rPr>
                        <a:t>X</a:t>
                      </a: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smtClean="0">
                          <a:solidFill>
                            <a:schemeClr val="accent4">
                              <a:lumMod val="75000"/>
                              <a:lumOff val="25000"/>
                            </a:schemeClr>
                          </a:solidFill>
                        </a:rPr>
                        <a:t>X</a:t>
                      </a: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54624">
                <a:tc>
                  <a:txBody>
                    <a:bodyPr/>
                    <a:lstStyle/>
                    <a:p>
                      <a:r>
                        <a:rPr lang="en-US" sz="1400" dirty="0" smtClean="0">
                          <a:solidFill>
                            <a:schemeClr val="accent4">
                              <a:lumMod val="75000"/>
                              <a:lumOff val="25000"/>
                            </a:schemeClr>
                          </a:solidFill>
                        </a:rPr>
                        <a:t>Italy</a:t>
                      </a: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400" dirty="0" err="1" smtClean="0">
                          <a:solidFill>
                            <a:schemeClr val="accent4">
                              <a:lumMod val="75000"/>
                              <a:lumOff val="25000"/>
                            </a:schemeClr>
                          </a:solidFill>
                        </a:rPr>
                        <a:t>L’Informatore</a:t>
                      </a:r>
                      <a:r>
                        <a:rPr lang="en-US" sz="1400" dirty="0" smtClean="0">
                          <a:solidFill>
                            <a:schemeClr val="accent4">
                              <a:lumMod val="75000"/>
                              <a:lumOff val="25000"/>
                            </a:schemeClr>
                          </a:solidFill>
                        </a:rPr>
                        <a:t> </a:t>
                      </a:r>
                      <a:r>
                        <a:rPr lang="en-US" sz="1400" dirty="0" err="1" smtClean="0">
                          <a:solidFill>
                            <a:schemeClr val="accent4">
                              <a:lumMod val="75000"/>
                              <a:lumOff val="25000"/>
                            </a:schemeClr>
                          </a:solidFill>
                        </a:rPr>
                        <a:t>Farmaceutico</a:t>
                      </a: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smtClean="0">
                          <a:solidFill>
                            <a:schemeClr val="accent4">
                              <a:lumMod val="75000"/>
                              <a:lumOff val="25000"/>
                            </a:schemeClr>
                          </a:solidFill>
                        </a:rPr>
                        <a:t>X</a:t>
                      </a: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smtClean="0">
                          <a:solidFill>
                            <a:schemeClr val="accent4">
                              <a:lumMod val="75000"/>
                              <a:lumOff val="25000"/>
                            </a:schemeClr>
                          </a:solidFill>
                        </a:rPr>
                        <a:t>X</a:t>
                      </a: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1699">
                <a:tc>
                  <a:txBody>
                    <a:bodyPr/>
                    <a:lstStyle/>
                    <a:p>
                      <a:r>
                        <a:rPr lang="en-US" sz="1400" dirty="0" smtClean="0">
                          <a:solidFill>
                            <a:schemeClr val="accent4">
                              <a:lumMod val="75000"/>
                              <a:lumOff val="25000"/>
                            </a:schemeClr>
                          </a:solidFill>
                        </a:rPr>
                        <a:t>Sweden </a:t>
                      </a: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400" dirty="0" smtClean="0">
                          <a:solidFill>
                            <a:schemeClr val="accent4">
                              <a:lumMod val="75000"/>
                              <a:lumOff val="25000"/>
                            </a:schemeClr>
                          </a:solidFill>
                        </a:rPr>
                        <a:t>TLV Website</a:t>
                      </a: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smtClean="0">
                          <a:solidFill>
                            <a:schemeClr val="accent4">
                              <a:lumMod val="75000"/>
                              <a:lumOff val="25000"/>
                            </a:schemeClr>
                          </a:solidFill>
                        </a:rPr>
                        <a:t>X</a:t>
                      </a: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smtClean="0">
                          <a:solidFill>
                            <a:schemeClr val="accent4">
                              <a:lumMod val="75000"/>
                              <a:lumOff val="25000"/>
                            </a:schemeClr>
                          </a:solidFill>
                        </a:rPr>
                        <a:t>X</a:t>
                      </a: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1699">
                <a:tc>
                  <a:txBody>
                    <a:bodyPr/>
                    <a:lstStyle/>
                    <a:p>
                      <a:r>
                        <a:rPr lang="en-US" sz="1400" dirty="0" smtClean="0">
                          <a:solidFill>
                            <a:schemeClr val="accent4">
                              <a:lumMod val="75000"/>
                              <a:lumOff val="25000"/>
                            </a:schemeClr>
                          </a:solidFill>
                        </a:rPr>
                        <a:t>Switzerland</a:t>
                      </a: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400" dirty="0" smtClean="0">
                          <a:solidFill>
                            <a:schemeClr val="accent4">
                              <a:lumMod val="75000"/>
                              <a:lumOff val="25000"/>
                            </a:schemeClr>
                          </a:solidFill>
                        </a:rPr>
                        <a:t>BAG online</a:t>
                      </a: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smtClean="0">
                          <a:solidFill>
                            <a:schemeClr val="accent4">
                              <a:lumMod val="75000"/>
                              <a:lumOff val="25000"/>
                            </a:schemeClr>
                          </a:solidFill>
                        </a:rPr>
                        <a:t>X</a:t>
                      </a: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95724">
                <a:tc>
                  <a:txBody>
                    <a:bodyPr/>
                    <a:lstStyle/>
                    <a:p>
                      <a:r>
                        <a:rPr lang="en-US" sz="1400" dirty="0" smtClean="0">
                          <a:solidFill>
                            <a:schemeClr val="accent4">
                              <a:lumMod val="75000"/>
                              <a:lumOff val="25000"/>
                            </a:schemeClr>
                          </a:solidFill>
                        </a:rPr>
                        <a:t>United Kingdom</a:t>
                      </a: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400" dirty="0" smtClean="0">
                          <a:solidFill>
                            <a:schemeClr val="accent4">
                              <a:lumMod val="75000"/>
                              <a:lumOff val="25000"/>
                            </a:schemeClr>
                          </a:solidFill>
                        </a:rPr>
                        <a:t>Monthly Index of Medical Specialties (MIMS)</a:t>
                      </a: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smtClean="0">
                          <a:solidFill>
                            <a:schemeClr val="accent4">
                              <a:lumMod val="75000"/>
                              <a:lumOff val="25000"/>
                            </a:schemeClr>
                          </a:solidFill>
                        </a:rPr>
                        <a:t>X</a:t>
                      </a: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smtClean="0">
                          <a:solidFill>
                            <a:schemeClr val="accent4">
                              <a:lumMod val="75000"/>
                              <a:lumOff val="25000"/>
                            </a:schemeClr>
                          </a:solidFill>
                        </a:rPr>
                        <a:t>X</a:t>
                      </a: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CA" sz="140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37454">
                <a:tc>
                  <a:txBody>
                    <a:bodyPr/>
                    <a:lstStyle/>
                    <a:p>
                      <a:r>
                        <a:rPr lang="en-US" sz="1400" b="1" dirty="0" smtClean="0">
                          <a:solidFill>
                            <a:schemeClr val="accent4">
                              <a:lumMod val="75000"/>
                              <a:lumOff val="25000"/>
                            </a:schemeClr>
                          </a:solidFill>
                        </a:rPr>
                        <a:t>United States</a:t>
                      </a:r>
                    </a:p>
                    <a:p>
                      <a:pPr>
                        <a:buFontTx/>
                        <a:buChar char="-"/>
                      </a:pPr>
                      <a:endParaRPr lang="en-US" sz="1400" b="1" dirty="0" smtClean="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400" b="1" dirty="0" smtClean="0">
                          <a:solidFill>
                            <a:schemeClr val="accent4">
                              <a:lumMod val="75000"/>
                              <a:lumOff val="25000"/>
                            </a:schemeClr>
                          </a:solidFill>
                        </a:rPr>
                        <a:t>Thompson PDR- Red Book</a:t>
                      </a:r>
                    </a:p>
                    <a:p>
                      <a:endParaRPr lang="en-US" sz="1400" b="1" dirty="0" smtClean="0">
                        <a:solidFill>
                          <a:schemeClr val="accent4">
                            <a:lumMod val="75000"/>
                            <a:lumOff val="25000"/>
                          </a:schemeClr>
                        </a:solidFill>
                      </a:endParaRPr>
                    </a:p>
                    <a:p>
                      <a:pPr>
                        <a:buFontTx/>
                        <a:buChar char="-"/>
                      </a:pPr>
                      <a:r>
                        <a:rPr lang="en-US" sz="1400" b="1" dirty="0" smtClean="0">
                          <a:solidFill>
                            <a:schemeClr val="accent4">
                              <a:lumMod val="75000"/>
                              <a:lumOff val="25000"/>
                            </a:schemeClr>
                          </a:solidFill>
                        </a:rPr>
                        <a:t> </a:t>
                      </a:r>
                      <a:r>
                        <a:rPr lang="en-US" sz="1400" b="1" baseline="0" dirty="0" smtClean="0">
                          <a:solidFill>
                            <a:schemeClr val="accent4">
                              <a:lumMod val="75000"/>
                              <a:lumOff val="25000"/>
                            </a:schemeClr>
                          </a:solidFill>
                        </a:rPr>
                        <a:t>    </a:t>
                      </a:r>
                      <a:r>
                        <a:rPr lang="en-US" sz="1400" b="1" dirty="0" smtClean="0">
                          <a:solidFill>
                            <a:schemeClr val="accent4">
                              <a:lumMod val="75000"/>
                              <a:lumOff val="25000"/>
                            </a:schemeClr>
                          </a:solidFill>
                        </a:rPr>
                        <a:t>Direct Price (DP)</a:t>
                      </a:r>
                    </a:p>
                    <a:p>
                      <a:pPr>
                        <a:buFontTx/>
                        <a:buChar char="-"/>
                      </a:pPr>
                      <a:endParaRPr lang="en-US" sz="1400" b="1" dirty="0" smtClean="0">
                        <a:solidFill>
                          <a:schemeClr val="accent4">
                            <a:lumMod val="75000"/>
                            <a:lumOff val="25000"/>
                          </a:schemeClr>
                        </a:solidFill>
                      </a:endParaRPr>
                    </a:p>
                    <a:p>
                      <a:pPr>
                        <a:buFontTx/>
                        <a:buChar char="-"/>
                      </a:pPr>
                      <a:r>
                        <a:rPr lang="en-US" sz="1400" b="1" dirty="0" smtClean="0">
                          <a:solidFill>
                            <a:schemeClr val="accent4">
                              <a:lumMod val="75000"/>
                              <a:lumOff val="25000"/>
                            </a:schemeClr>
                          </a:solidFill>
                        </a:rPr>
                        <a:t>     Wholesale  Acquisition</a:t>
                      </a:r>
                    </a:p>
                    <a:p>
                      <a:pPr>
                        <a:buFontTx/>
                        <a:buNone/>
                      </a:pPr>
                      <a:r>
                        <a:rPr lang="en-US" sz="1400" b="1" dirty="0" smtClean="0">
                          <a:solidFill>
                            <a:schemeClr val="accent4">
                              <a:lumMod val="75000"/>
                              <a:lumOff val="25000"/>
                            </a:schemeClr>
                          </a:solidFill>
                        </a:rPr>
                        <a:t>       Cost (WAC)</a:t>
                      </a:r>
                    </a:p>
                    <a:p>
                      <a:endParaRPr lang="en-US" sz="1400" b="1" dirty="0" smtClean="0">
                        <a:solidFill>
                          <a:schemeClr val="accent4">
                            <a:lumMod val="75000"/>
                            <a:lumOff val="25000"/>
                          </a:schemeClr>
                        </a:solidFill>
                      </a:endParaRPr>
                    </a:p>
                    <a:p>
                      <a:r>
                        <a:rPr lang="en-US" sz="1400" b="1" dirty="0" smtClean="0">
                          <a:solidFill>
                            <a:schemeClr val="accent4">
                              <a:lumMod val="75000"/>
                              <a:lumOff val="25000"/>
                            </a:schemeClr>
                          </a:solidFill>
                        </a:rPr>
                        <a:t>Federal Supply Schedule</a:t>
                      </a:r>
                      <a:endParaRPr lang="en-CA" sz="1400" b="1"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b="1" dirty="0" smtClean="0">
                        <a:solidFill>
                          <a:schemeClr val="accent4">
                            <a:lumMod val="75000"/>
                            <a:lumOff val="25000"/>
                          </a:schemeClr>
                        </a:solidFill>
                      </a:endParaRPr>
                    </a:p>
                    <a:p>
                      <a:pPr algn="ctr"/>
                      <a:endParaRPr lang="en-US" sz="1400" b="1" dirty="0" smtClean="0">
                        <a:solidFill>
                          <a:schemeClr val="accent4">
                            <a:lumMod val="75000"/>
                            <a:lumOff val="25000"/>
                          </a:schemeClr>
                        </a:solidFill>
                      </a:endParaRPr>
                    </a:p>
                    <a:p>
                      <a:pPr algn="ctr"/>
                      <a:r>
                        <a:rPr lang="en-US" sz="1400" b="1" dirty="0" smtClean="0">
                          <a:solidFill>
                            <a:schemeClr val="accent4">
                              <a:lumMod val="75000"/>
                              <a:lumOff val="25000"/>
                            </a:schemeClr>
                          </a:solidFill>
                        </a:rPr>
                        <a:t>X</a:t>
                      </a:r>
                      <a:endParaRPr lang="en-CA" sz="1400" b="1"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b="1" dirty="0" smtClean="0">
                        <a:solidFill>
                          <a:schemeClr val="accent4">
                            <a:lumMod val="75000"/>
                            <a:lumOff val="25000"/>
                          </a:schemeClr>
                        </a:solidFill>
                      </a:endParaRPr>
                    </a:p>
                    <a:p>
                      <a:pPr algn="ctr"/>
                      <a:endParaRPr lang="en-US" sz="1400" b="1" dirty="0" smtClean="0">
                        <a:solidFill>
                          <a:schemeClr val="accent4">
                            <a:lumMod val="75000"/>
                            <a:lumOff val="25000"/>
                          </a:schemeClr>
                        </a:solidFill>
                      </a:endParaRPr>
                    </a:p>
                    <a:p>
                      <a:pPr algn="ctr"/>
                      <a:r>
                        <a:rPr lang="en-US" sz="1400" b="1" dirty="0" smtClean="0">
                          <a:solidFill>
                            <a:schemeClr val="accent4">
                              <a:lumMod val="75000"/>
                              <a:lumOff val="25000"/>
                            </a:schemeClr>
                          </a:solidFill>
                        </a:rPr>
                        <a:t>X</a:t>
                      </a:r>
                      <a:endParaRPr lang="en-CA" sz="1400" b="1"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b="1" dirty="0" smtClean="0">
                        <a:solidFill>
                          <a:schemeClr val="accent4">
                            <a:lumMod val="75000"/>
                            <a:lumOff val="25000"/>
                          </a:schemeClr>
                        </a:solidFill>
                      </a:endParaRPr>
                    </a:p>
                    <a:p>
                      <a:pPr algn="ctr"/>
                      <a:r>
                        <a:rPr lang="en-US" sz="1400" b="1" dirty="0" smtClean="0">
                          <a:solidFill>
                            <a:schemeClr val="accent4">
                              <a:lumMod val="75000"/>
                              <a:lumOff val="25000"/>
                            </a:schemeClr>
                          </a:solidFill>
                        </a:rPr>
                        <a:t>  </a:t>
                      </a:r>
                    </a:p>
                    <a:p>
                      <a:pPr algn="ctr"/>
                      <a:r>
                        <a:rPr lang="en-US" sz="1400" b="1" dirty="0" smtClean="0">
                          <a:solidFill>
                            <a:schemeClr val="accent4">
                              <a:lumMod val="75000"/>
                              <a:lumOff val="25000"/>
                            </a:schemeClr>
                          </a:solidFill>
                        </a:rPr>
                        <a:t>X</a:t>
                      </a:r>
                      <a:r>
                        <a:rPr lang="en-US" sz="1400" b="1" baseline="30000" dirty="0" smtClean="0">
                          <a:solidFill>
                            <a:schemeClr val="accent4">
                              <a:lumMod val="75000"/>
                              <a:lumOff val="25000"/>
                            </a:schemeClr>
                          </a:solidFill>
                        </a:rPr>
                        <a:t>(a)</a:t>
                      </a:r>
                    </a:p>
                    <a:p>
                      <a:pPr algn="ctr"/>
                      <a:endParaRPr lang="en-US" sz="1400" b="1" dirty="0" smtClean="0">
                        <a:solidFill>
                          <a:schemeClr val="accent4">
                            <a:lumMod val="75000"/>
                            <a:lumOff val="25000"/>
                          </a:schemeClr>
                        </a:solidFill>
                      </a:endParaRPr>
                    </a:p>
                    <a:p>
                      <a:pPr algn="ctr"/>
                      <a:r>
                        <a:rPr lang="en-US" sz="1400" b="1" dirty="0" smtClean="0">
                          <a:solidFill>
                            <a:schemeClr val="accent4">
                              <a:lumMod val="75000"/>
                              <a:lumOff val="25000"/>
                            </a:schemeClr>
                          </a:solidFill>
                        </a:rPr>
                        <a:t>X</a:t>
                      </a:r>
                      <a:endParaRPr lang="en-CA" sz="1400" b="1"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b="1" dirty="0" smtClean="0">
                        <a:solidFill>
                          <a:schemeClr val="accent4">
                            <a:lumMod val="75000"/>
                            <a:lumOff val="25000"/>
                          </a:schemeClr>
                        </a:solidFill>
                      </a:endParaRPr>
                    </a:p>
                    <a:p>
                      <a:pPr algn="ctr"/>
                      <a:endParaRPr lang="en-US" sz="1400" b="1" dirty="0" smtClean="0">
                        <a:solidFill>
                          <a:schemeClr val="accent4">
                            <a:lumMod val="75000"/>
                            <a:lumOff val="25000"/>
                          </a:schemeClr>
                        </a:solidFill>
                      </a:endParaRPr>
                    </a:p>
                    <a:p>
                      <a:pPr algn="ctr"/>
                      <a:endParaRPr lang="en-US" sz="1400" b="1" dirty="0" smtClean="0">
                        <a:solidFill>
                          <a:schemeClr val="accent4">
                            <a:lumMod val="75000"/>
                            <a:lumOff val="25000"/>
                          </a:schemeClr>
                        </a:solidFill>
                      </a:endParaRPr>
                    </a:p>
                    <a:p>
                      <a:pPr algn="ctr"/>
                      <a:endParaRPr lang="en-US" sz="1400" b="1" dirty="0" smtClean="0">
                        <a:solidFill>
                          <a:schemeClr val="accent4">
                            <a:lumMod val="75000"/>
                            <a:lumOff val="25000"/>
                          </a:schemeClr>
                        </a:solidFill>
                      </a:endParaRPr>
                    </a:p>
                    <a:p>
                      <a:pPr algn="ctr"/>
                      <a:endParaRPr lang="en-US" sz="1400" b="1" dirty="0" smtClean="0">
                        <a:solidFill>
                          <a:schemeClr val="accent4">
                            <a:lumMod val="75000"/>
                            <a:lumOff val="25000"/>
                          </a:schemeClr>
                        </a:solidFill>
                      </a:endParaRPr>
                    </a:p>
                    <a:p>
                      <a:pPr algn="ctr"/>
                      <a:endParaRPr lang="en-US" sz="1400" b="1" dirty="0" smtClean="0">
                        <a:solidFill>
                          <a:schemeClr val="accent4">
                            <a:lumMod val="75000"/>
                            <a:lumOff val="25000"/>
                          </a:schemeClr>
                        </a:solidFill>
                      </a:endParaRPr>
                    </a:p>
                    <a:p>
                      <a:pPr algn="ctr"/>
                      <a:endParaRPr lang="en-US" sz="1400" b="1" dirty="0" smtClean="0">
                        <a:solidFill>
                          <a:schemeClr val="accent4">
                            <a:lumMod val="75000"/>
                            <a:lumOff val="25000"/>
                          </a:schemeClr>
                        </a:solidFill>
                      </a:endParaRPr>
                    </a:p>
                    <a:p>
                      <a:pPr algn="ctr"/>
                      <a:r>
                        <a:rPr lang="en-US" sz="1400" b="1" dirty="0" smtClean="0">
                          <a:solidFill>
                            <a:schemeClr val="accent4">
                              <a:lumMod val="75000"/>
                              <a:lumOff val="25000"/>
                            </a:schemeClr>
                          </a:solidFill>
                        </a:rPr>
                        <a:t>X 4-FSS</a:t>
                      </a:r>
                      <a:endParaRPr lang="en-CA" sz="1400" b="1"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7" name="TextBox 6"/>
          <p:cNvSpPr txBox="1"/>
          <p:nvPr/>
        </p:nvSpPr>
        <p:spPr>
          <a:xfrm>
            <a:off x="1030685" y="5396687"/>
            <a:ext cx="7632848" cy="338554"/>
          </a:xfrm>
          <a:prstGeom prst="rect">
            <a:avLst/>
          </a:prstGeom>
          <a:noFill/>
        </p:spPr>
        <p:txBody>
          <a:bodyPr wrap="square" rtlCol="0">
            <a:spAutoFit/>
          </a:bodyPr>
          <a:lstStyle/>
          <a:p>
            <a:r>
              <a:rPr lang="en-US" sz="1600" u="sng" dirty="0" smtClean="0">
                <a:solidFill>
                  <a:schemeClr val="accent4">
                    <a:lumMod val="75000"/>
                    <a:lumOff val="25000"/>
                  </a:schemeClr>
                </a:solidFill>
                <a:latin typeface="Gill Sans MT" pitchFamily="34" charset="0"/>
              </a:rPr>
              <a:t>(a) Report only one Wholesale price unless the DP and WAC prices are different.</a:t>
            </a:r>
            <a:endParaRPr lang="en-CA" sz="1600" u="sng" dirty="0">
              <a:solidFill>
                <a:schemeClr val="accent4">
                  <a:lumMod val="75000"/>
                  <a:lumOff val="25000"/>
                </a:schemeClr>
              </a:solidFill>
              <a:latin typeface="Gill Sans MT" pitchFamily="34" charset="0"/>
            </a:endParaRPr>
          </a:p>
        </p:txBody>
      </p:sp>
    </p:spTree>
    <p:extLst>
      <p:ext uri="{BB962C8B-B14F-4D97-AF65-F5344CB8AC3E}">
        <p14:creationId xmlns:p14="http://schemas.microsoft.com/office/powerpoint/2010/main" val="27366241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066800" y="404664"/>
            <a:ext cx="7848600" cy="504056"/>
          </a:xfrm>
        </p:spPr>
        <p:txBody>
          <a:bodyPr/>
          <a:lstStyle/>
          <a:p>
            <a:pPr algn="ctr"/>
            <a:r>
              <a:rPr lang="en-US" sz="3200" dirty="0" smtClean="0">
                <a:solidFill>
                  <a:schemeClr val="accent4">
                    <a:lumMod val="75000"/>
                    <a:lumOff val="25000"/>
                  </a:schemeClr>
                </a:solidFill>
                <a:latin typeface="Gill Sans MT" pitchFamily="34" charset="0"/>
              </a:rPr>
              <a:t>Example:  Verification for Germany</a:t>
            </a:r>
            <a:endParaRPr lang="en-CA" sz="3200" dirty="0" smtClean="0">
              <a:solidFill>
                <a:schemeClr val="accent4">
                  <a:lumMod val="75000"/>
                  <a:lumOff val="25000"/>
                </a:schemeClr>
              </a:solidFill>
              <a:latin typeface="Gill Sans MT"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997609284"/>
              </p:ext>
            </p:extLst>
          </p:nvPr>
        </p:nvGraphicFramePr>
        <p:xfrm>
          <a:off x="1115616" y="1628800"/>
          <a:ext cx="7920881" cy="1752600"/>
        </p:xfrm>
        <a:graphic>
          <a:graphicData uri="http://schemas.openxmlformats.org/drawingml/2006/table">
            <a:tbl>
              <a:tblPr firstRow="1" bandRow="1">
                <a:tableStyleId>{5C22544A-7EE6-4342-B048-85BDC9FD1C3A}</a:tableStyleId>
              </a:tblPr>
              <a:tblGrid>
                <a:gridCol w="2592288"/>
                <a:gridCol w="2376264"/>
                <a:gridCol w="2952329"/>
              </a:tblGrid>
              <a:tr h="573008">
                <a:tc>
                  <a:txBody>
                    <a:bodyPr/>
                    <a:lstStyle/>
                    <a:p>
                      <a:r>
                        <a:rPr lang="en-US" dirty="0" smtClean="0">
                          <a:solidFill>
                            <a:srgbClr val="000000"/>
                          </a:solidFill>
                        </a:rPr>
                        <a:t>Pack      Price</a:t>
                      </a:r>
                      <a:r>
                        <a:rPr lang="en-US" baseline="0" dirty="0" smtClean="0">
                          <a:solidFill>
                            <a:srgbClr val="000000"/>
                          </a:solidFill>
                        </a:rPr>
                        <a:t>     Customer </a:t>
                      </a:r>
                      <a:endParaRPr lang="en-US" dirty="0" smtClean="0">
                        <a:solidFill>
                          <a:srgbClr val="000000"/>
                        </a:solidFill>
                      </a:endParaRPr>
                    </a:p>
                    <a:p>
                      <a:r>
                        <a:rPr lang="en-US" dirty="0" smtClean="0">
                          <a:solidFill>
                            <a:srgbClr val="000000"/>
                          </a:solidFill>
                        </a:rPr>
                        <a:t>Size           €           Class</a:t>
                      </a:r>
                      <a:endParaRPr lang="en-CA" dirty="0">
                        <a:solidFill>
                          <a:srgbClr val="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dirty="0" smtClean="0">
                          <a:solidFill>
                            <a:srgbClr val="000000"/>
                          </a:solidFill>
                        </a:rPr>
                        <a:t>Average</a:t>
                      </a:r>
                      <a:r>
                        <a:rPr lang="en-US" baseline="0" dirty="0" smtClean="0">
                          <a:solidFill>
                            <a:srgbClr val="000000"/>
                          </a:solidFill>
                        </a:rPr>
                        <a:t> Price / Unit in €</a:t>
                      </a:r>
                      <a:endParaRPr lang="en-CA" dirty="0">
                        <a:solidFill>
                          <a:srgbClr val="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smtClean="0">
                          <a:solidFill>
                            <a:srgbClr val="000000"/>
                          </a:solidFill>
                        </a:rPr>
                        <a:t>Average Price/ Unit in CDN $</a:t>
                      </a:r>
                      <a:endParaRPr lang="en-CA" dirty="0">
                        <a:solidFill>
                          <a:srgbClr val="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337579">
                <a:tc>
                  <a:txBody>
                    <a:bodyPr/>
                    <a:lstStyle/>
                    <a:p>
                      <a:pPr>
                        <a:lnSpc>
                          <a:spcPts val="2160"/>
                        </a:lnSpc>
                      </a:pPr>
                      <a:r>
                        <a:rPr lang="en-US" dirty="0" smtClean="0">
                          <a:solidFill>
                            <a:schemeClr val="accent4">
                              <a:lumMod val="75000"/>
                              <a:lumOff val="25000"/>
                            </a:schemeClr>
                          </a:solidFill>
                        </a:rPr>
                        <a:t>(28)           40.04           (H)</a:t>
                      </a:r>
                      <a:endParaRPr lang="en-CA"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3">
                  <a:txBody>
                    <a:bodyPr/>
                    <a:lstStyle/>
                    <a:p>
                      <a:pPr>
                        <a:lnSpc>
                          <a:spcPts val="2160"/>
                        </a:lnSpc>
                      </a:pPr>
                      <a:r>
                        <a:rPr lang="en-US" dirty="0" smtClean="0">
                          <a:solidFill>
                            <a:schemeClr val="accent4">
                              <a:lumMod val="75000"/>
                              <a:lumOff val="25000"/>
                            </a:schemeClr>
                          </a:solidFill>
                        </a:rPr>
                        <a:t>[(40.04/28)</a:t>
                      </a:r>
                      <a:r>
                        <a:rPr lang="en-US" baseline="0" dirty="0" smtClean="0">
                          <a:solidFill>
                            <a:schemeClr val="accent4">
                              <a:lumMod val="75000"/>
                              <a:lumOff val="25000"/>
                            </a:schemeClr>
                          </a:solidFill>
                        </a:rPr>
                        <a:t> +( 42.10/28) + (40.04/28)] / 3</a:t>
                      </a:r>
                    </a:p>
                    <a:p>
                      <a:pPr>
                        <a:lnSpc>
                          <a:spcPts val="2160"/>
                        </a:lnSpc>
                      </a:pPr>
                      <a:r>
                        <a:rPr lang="en-US" baseline="0" dirty="0" smtClean="0">
                          <a:solidFill>
                            <a:schemeClr val="accent4">
                              <a:lumMod val="75000"/>
                              <a:lumOff val="25000"/>
                            </a:schemeClr>
                          </a:solidFill>
                        </a:rPr>
                        <a:t>= </a:t>
                      </a:r>
                      <a:r>
                        <a:rPr lang="en-US" b="1" baseline="0" dirty="0" smtClean="0">
                          <a:solidFill>
                            <a:schemeClr val="accent4">
                              <a:lumMod val="75000"/>
                              <a:lumOff val="25000"/>
                            </a:schemeClr>
                          </a:solidFill>
                        </a:rPr>
                        <a:t>1.4545 €</a:t>
                      </a:r>
                      <a:endParaRPr lang="en-CA" b="1"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rowSpan="3">
                  <a:txBody>
                    <a:bodyPr/>
                    <a:lstStyle/>
                    <a:p>
                      <a:pPr>
                        <a:lnSpc>
                          <a:spcPts val="2160"/>
                        </a:lnSpc>
                      </a:pPr>
                      <a:r>
                        <a:rPr lang="en-US" dirty="0" smtClean="0">
                          <a:solidFill>
                            <a:schemeClr val="accent4">
                              <a:lumMod val="75000"/>
                              <a:lumOff val="25000"/>
                            </a:schemeClr>
                          </a:solidFill>
                        </a:rPr>
                        <a:t>1.4545</a:t>
                      </a:r>
                      <a:r>
                        <a:rPr lang="en-US" baseline="0" dirty="0" smtClean="0">
                          <a:solidFill>
                            <a:schemeClr val="accent4">
                              <a:lumMod val="75000"/>
                              <a:lumOff val="25000"/>
                            </a:schemeClr>
                          </a:solidFill>
                        </a:rPr>
                        <a:t> x 1.47565833 = </a:t>
                      </a:r>
                    </a:p>
                    <a:p>
                      <a:pPr>
                        <a:lnSpc>
                          <a:spcPts val="2160"/>
                        </a:lnSpc>
                      </a:pPr>
                      <a:r>
                        <a:rPr lang="en-US" b="1" baseline="0" dirty="0" smtClean="0">
                          <a:solidFill>
                            <a:schemeClr val="accent4">
                              <a:lumMod val="75000"/>
                              <a:lumOff val="25000"/>
                            </a:schemeClr>
                          </a:solidFill>
                        </a:rPr>
                        <a:t>CDN $ 2.1463</a:t>
                      </a:r>
                      <a:endParaRPr lang="en-CA" b="1"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337579">
                <a:tc>
                  <a:txBody>
                    <a:bodyPr/>
                    <a:lstStyle/>
                    <a:p>
                      <a:pPr>
                        <a:lnSpc>
                          <a:spcPts val="2160"/>
                        </a:lnSpc>
                      </a:pPr>
                      <a:r>
                        <a:rPr lang="en-US" dirty="0" smtClean="0">
                          <a:solidFill>
                            <a:schemeClr val="accent4">
                              <a:lumMod val="75000"/>
                              <a:lumOff val="25000"/>
                            </a:schemeClr>
                          </a:solidFill>
                        </a:rPr>
                        <a:t>(28)           42.10           (P)</a:t>
                      </a:r>
                      <a:endParaRPr lang="en-CA"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pPr>
                        <a:lnSpc>
                          <a:spcPts val="2160"/>
                        </a:lnSpc>
                      </a:pPr>
                      <a:endParaRPr lang="en-C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a:lnSpc>
                          <a:spcPts val="2160"/>
                        </a:lnSpc>
                      </a:pPr>
                      <a:endParaRPr lang="en-C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37579">
                <a:tc>
                  <a:txBody>
                    <a:bodyPr/>
                    <a:lstStyle/>
                    <a:p>
                      <a:pPr>
                        <a:lnSpc>
                          <a:spcPts val="2160"/>
                        </a:lnSpc>
                      </a:pPr>
                      <a:r>
                        <a:rPr lang="en-US" dirty="0" smtClean="0">
                          <a:solidFill>
                            <a:schemeClr val="accent4">
                              <a:lumMod val="75000"/>
                              <a:lumOff val="25000"/>
                            </a:schemeClr>
                          </a:solidFill>
                        </a:rPr>
                        <a:t>(28)           40.04          (W)</a:t>
                      </a:r>
                      <a:endParaRPr lang="en-CA"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pPr>
                        <a:lnSpc>
                          <a:spcPts val="2160"/>
                        </a:lnSpc>
                      </a:pPr>
                      <a:endParaRPr lang="en-C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a:lnSpc>
                          <a:spcPts val="2160"/>
                        </a:lnSpc>
                      </a:pPr>
                      <a:endParaRPr lang="en-C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29721" name="Slide Number Placeholder 3"/>
          <p:cNvSpPr>
            <a:spLocks noGrp="1"/>
          </p:cNvSpPr>
          <p:nvPr>
            <p:ph type="sldNum" sz="quarter" idx="10"/>
          </p:nvPr>
        </p:nvSpPr>
        <p:spPr>
          <a:noFill/>
        </p:spPr>
        <p:txBody>
          <a:bodyPr/>
          <a:lstStyle/>
          <a:p>
            <a:fld id="{FCF08ECD-2F06-44EC-987E-35419B578A90}" type="slidenum">
              <a:rPr lang="en-US" smtClean="0">
                <a:latin typeface="Gill Sans MT" pitchFamily="34" charset="0"/>
              </a:rPr>
              <a:pPr/>
              <a:t>18</a:t>
            </a:fld>
            <a:endParaRPr lang="en-US" dirty="0" smtClean="0">
              <a:solidFill>
                <a:schemeClr val="tx1"/>
              </a:solidFill>
              <a:latin typeface="Gill Sans MT" pitchFamily="34" charset="0"/>
            </a:endParaRPr>
          </a:p>
        </p:txBody>
      </p:sp>
      <p:sp>
        <p:nvSpPr>
          <p:cNvPr id="29722" name="Line 4"/>
          <p:cNvSpPr>
            <a:spLocks noChangeShapeType="1"/>
          </p:cNvSpPr>
          <p:nvPr/>
        </p:nvSpPr>
        <p:spPr bwMode="auto">
          <a:xfrm>
            <a:off x="1043608" y="980728"/>
            <a:ext cx="8100392" cy="744"/>
          </a:xfrm>
          <a:prstGeom prst="line">
            <a:avLst/>
          </a:prstGeom>
          <a:noFill/>
          <a:ln w="22225" cap="sq">
            <a:solidFill>
              <a:srgbClr val="20558A"/>
            </a:solidFill>
            <a:round/>
            <a:headEnd type="none" w="sm" len="sm"/>
            <a:tailEnd type="none" w="sm" len="sm"/>
          </a:ln>
        </p:spPr>
        <p:txBody>
          <a:bodyPr wrap="none" anchor="ctr"/>
          <a:lstStyle/>
          <a:p>
            <a:endParaRPr lang="en-CA">
              <a:solidFill>
                <a:schemeClr val="accent4">
                  <a:lumMod val="75000"/>
                  <a:lumOff val="25000"/>
                </a:schemeClr>
              </a:solidFill>
              <a:latin typeface="Gill Sans MT" pitchFamily="34" charset="0"/>
            </a:endParaRPr>
          </a:p>
        </p:txBody>
      </p:sp>
      <p:sp>
        <p:nvSpPr>
          <p:cNvPr id="29723" name="TextBox 6"/>
          <p:cNvSpPr txBox="1">
            <a:spLocks noChangeArrowheads="1"/>
          </p:cNvSpPr>
          <p:nvPr/>
        </p:nvSpPr>
        <p:spPr bwMode="auto">
          <a:xfrm>
            <a:off x="1064903" y="3933056"/>
            <a:ext cx="7467537" cy="1384995"/>
          </a:xfrm>
          <a:prstGeom prst="rect">
            <a:avLst/>
          </a:prstGeom>
          <a:noFill/>
          <a:ln w="9525">
            <a:noFill/>
            <a:miter lim="800000"/>
            <a:headEnd/>
            <a:tailEnd/>
          </a:ln>
        </p:spPr>
        <p:txBody>
          <a:bodyPr wrap="square">
            <a:spAutoFit/>
          </a:bodyPr>
          <a:lstStyle/>
          <a:p>
            <a:r>
              <a:rPr lang="en-US" sz="2800" dirty="0" smtClean="0">
                <a:solidFill>
                  <a:schemeClr val="accent4">
                    <a:lumMod val="75000"/>
                    <a:lumOff val="25000"/>
                  </a:schemeClr>
                </a:solidFill>
                <a:latin typeface="Gill Sans MT" pitchFamily="34" charset="0"/>
              </a:rPr>
              <a:t>Company would be requested to provide evidence that € 40.04 is the publicly available ex-factory price of ABC for hospitals in Germany.</a:t>
            </a:r>
          </a:p>
        </p:txBody>
      </p:sp>
      <p:sp>
        <p:nvSpPr>
          <p:cNvPr id="7" name="TextBox 6"/>
          <p:cNvSpPr txBox="1"/>
          <p:nvPr/>
        </p:nvSpPr>
        <p:spPr>
          <a:xfrm>
            <a:off x="1043608" y="1196752"/>
            <a:ext cx="4464496" cy="369332"/>
          </a:xfrm>
          <a:prstGeom prst="rect">
            <a:avLst/>
          </a:prstGeom>
          <a:noFill/>
        </p:spPr>
        <p:txBody>
          <a:bodyPr wrap="square" rtlCol="0">
            <a:spAutoFit/>
          </a:bodyPr>
          <a:lstStyle/>
          <a:p>
            <a:r>
              <a:rPr lang="en-US" sz="1800" b="1" dirty="0" smtClean="0">
                <a:solidFill>
                  <a:srgbClr val="C00000"/>
                </a:solidFill>
                <a:latin typeface="Gill Sans MT" pitchFamily="34" charset="0"/>
                <a:cs typeface="Arial" pitchFamily="34" charset="0"/>
              </a:rPr>
              <a:t>Company Submission</a:t>
            </a:r>
            <a:endParaRPr lang="en-CA" sz="1800" b="1" dirty="0">
              <a:solidFill>
                <a:srgbClr val="C00000"/>
              </a:solidFill>
              <a:latin typeface="Gill Sans MT" pitchFamily="34" charset="0"/>
              <a:cs typeface="Arial" pitchFamily="34" charset="0"/>
            </a:endParaRPr>
          </a:p>
        </p:txBody>
      </p:sp>
      <p:sp>
        <p:nvSpPr>
          <p:cNvPr id="2" name="TextBox 1"/>
          <p:cNvSpPr txBox="1"/>
          <p:nvPr/>
        </p:nvSpPr>
        <p:spPr>
          <a:xfrm>
            <a:off x="1043608" y="3370168"/>
            <a:ext cx="3107710" cy="307777"/>
          </a:xfrm>
          <a:prstGeom prst="rect">
            <a:avLst/>
          </a:prstGeom>
          <a:noFill/>
        </p:spPr>
        <p:txBody>
          <a:bodyPr wrap="none" rtlCol="0">
            <a:spAutoFit/>
          </a:bodyPr>
          <a:lstStyle/>
          <a:p>
            <a:r>
              <a:rPr lang="en-US" sz="1400" dirty="0">
                <a:solidFill>
                  <a:schemeClr val="accent4">
                    <a:lumMod val="75000"/>
                    <a:lumOff val="25000"/>
                  </a:schemeClr>
                </a:solidFill>
                <a:latin typeface="Gill Sans MT" pitchFamily="34" charset="0"/>
              </a:rPr>
              <a:t>Exchange rate for Germany: </a:t>
            </a:r>
            <a:r>
              <a:rPr lang="en-US" sz="1400" dirty="0" smtClean="0">
                <a:solidFill>
                  <a:schemeClr val="accent4">
                    <a:lumMod val="75000"/>
                    <a:lumOff val="25000"/>
                  </a:schemeClr>
                </a:solidFill>
                <a:latin typeface="Gill Sans MT" pitchFamily="34" charset="0"/>
              </a:rPr>
              <a:t>1.47565833</a:t>
            </a:r>
            <a:endParaRPr lang="en-US" sz="1400" dirty="0">
              <a:solidFill>
                <a:schemeClr val="accent4">
                  <a:lumMod val="75000"/>
                  <a:lumOff val="25000"/>
                </a:schemeClr>
              </a:solidFill>
              <a:latin typeface="Gill Sans MT" pitchFamily="34" charset="0"/>
            </a:endParaRPr>
          </a:p>
        </p:txBody>
      </p:sp>
    </p:spTree>
    <p:extLst>
      <p:ext uri="{BB962C8B-B14F-4D97-AF65-F5344CB8AC3E}">
        <p14:creationId xmlns:p14="http://schemas.microsoft.com/office/powerpoint/2010/main" val="33920095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Slide Number Placeholder 3"/>
          <p:cNvSpPr>
            <a:spLocks noGrp="1"/>
          </p:cNvSpPr>
          <p:nvPr>
            <p:ph type="sldNum" sz="quarter" idx="10"/>
          </p:nvPr>
        </p:nvSpPr>
        <p:spPr>
          <a:noFill/>
        </p:spPr>
        <p:txBody>
          <a:bodyPr/>
          <a:lstStyle/>
          <a:p>
            <a:fld id="{FD399D93-6ABE-4EF0-90B1-541433D637C9}" type="slidenum">
              <a:rPr lang="en-US" smtClean="0">
                <a:latin typeface="Gill Sans MT" pitchFamily="34" charset="0"/>
              </a:rPr>
              <a:pPr/>
              <a:t>19</a:t>
            </a:fld>
            <a:endParaRPr lang="en-US" dirty="0" smtClean="0">
              <a:solidFill>
                <a:schemeClr val="tx1"/>
              </a:solidFill>
              <a:latin typeface="Gill Sans MT" pitchFamily="34" charset="0"/>
            </a:endParaRPr>
          </a:p>
        </p:txBody>
      </p:sp>
      <p:sp>
        <p:nvSpPr>
          <p:cNvPr id="19460" name="Line 4"/>
          <p:cNvSpPr>
            <a:spLocks noChangeShapeType="1"/>
          </p:cNvSpPr>
          <p:nvPr/>
        </p:nvSpPr>
        <p:spPr bwMode="auto">
          <a:xfrm flipV="1">
            <a:off x="1043608" y="1052736"/>
            <a:ext cx="8100392" cy="20216"/>
          </a:xfrm>
          <a:prstGeom prst="line">
            <a:avLst/>
          </a:prstGeom>
          <a:noFill/>
          <a:ln w="22225" cap="sq">
            <a:solidFill>
              <a:srgbClr val="20558A"/>
            </a:solidFill>
            <a:round/>
            <a:headEnd type="none" w="sm" len="sm"/>
            <a:tailEnd type="none" w="sm" len="sm"/>
          </a:ln>
        </p:spPr>
        <p:txBody>
          <a:bodyPr wrap="none" anchor="ctr"/>
          <a:lstStyle/>
          <a:p>
            <a:endParaRPr lang="en-CA">
              <a:solidFill>
                <a:schemeClr val="accent4">
                  <a:lumMod val="75000"/>
                  <a:lumOff val="25000"/>
                </a:schemeClr>
              </a:solidFill>
              <a:latin typeface="Cambria" pitchFamily="18" charset="0"/>
            </a:endParaRPr>
          </a:p>
        </p:txBody>
      </p:sp>
      <p:sp>
        <p:nvSpPr>
          <p:cNvPr id="19461" name="Content Placeholder 6"/>
          <p:cNvSpPr>
            <a:spLocks noGrp="1"/>
          </p:cNvSpPr>
          <p:nvPr>
            <p:ph idx="1"/>
          </p:nvPr>
        </p:nvSpPr>
        <p:spPr>
          <a:xfrm>
            <a:off x="1043608" y="1435050"/>
            <a:ext cx="7848600" cy="504056"/>
          </a:xfrm>
        </p:spPr>
        <p:txBody>
          <a:bodyPr/>
          <a:lstStyle/>
          <a:p>
            <a:pPr>
              <a:buFont typeface="Arial" pitchFamily="34" charset="0"/>
              <a:buChar char="•"/>
            </a:pPr>
            <a:r>
              <a:rPr lang="en-US" sz="2800" b="0" dirty="0" smtClean="0">
                <a:solidFill>
                  <a:schemeClr val="accent4">
                    <a:lumMod val="75000"/>
                    <a:lumOff val="25000"/>
                  </a:schemeClr>
                </a:solidFill>
                <a:latin typeface="Gill Sans MT" pitchFamily="34" charset="0"/>
              </a:rPr>
              <a:t>Formulary Price (FP) stated in euros in </a:t>
            </a:r>
            <a:r>
              <a:rPr lang="en-US" sz="2800" b="0" dirty="0" err="1" smtClean="0">
                <a:solidFill>
                  <a:schemeClr val="accent4">
                    <a:lumMod val="75000"/>
                    <a:lumOff val="25000"/>
                  </a:schemeClr>
                </a:solidFill>
                <a:latin typeface="Gill Sans MT" pitchFamily="34" charset="0"/>
              </a:rPr>
              <a:t>Röte</a:t>
            </a:r>
            <a:r>
              <a:rPr lang="en-US" sz="2800" b="0" dirty="0" smtClean="0">
                <a:solidFill>
                  <a:schemeClr val="accent4">
                    <a:lumMod val="75000"/>
                    <a:lumOff val="25000"/>
                  </a:schemeClr>
                </a:solidFill>
                <a:latin typeface="Gill Sans MT" pitchFamily="34" charset="0"/>
              </a:rPr>
              <a:t> </a:t>
            </a:r>
            <a:r>
              <a:rPr lang="en-US" sz="2800" b="0" dirty="0" err="1" smtClean="0">
                <a:solidFill>
                  <a:schemeClr val="accent4">
                    <a:lumMod val="75000"/>
                    <a:lumOff val="25000"/>
                  </a:schemeClr>
                </a:solidFill>
                <a:latin typeface="Gill Sans MT" pitchFamily="34" charset="0"/>
              </a:rPr>
              <a:t>Liste</a:t>
            </a:r>
            <a:endParaRPr lang="en-US" sz="2800" b="0" dirty="0" smtClean="0">
              <a:solidFill>
                <a:schemeClr val="accent4">
                  <a:lumMod val="75000"/>
                  <a:lumOff val="25000"/>
                </a:schemeClr>
              </a:solidFill>
              <a:latin typeface="Gill Sans MT" pitchFamily="34" charset="0"/>
            </a:endParaRPr>
          </a:p>
        </p:txBody>
      </p:sp>
      <p:sp>
        <p:nvSpPr>
          <p:cNvPr id="8" name="Title 1"/>
          <p:cNvSpPr txBox="1">
            <a:spLocks/>
          </p:cNvSpPr>
          <p:nvPr/>
        </p:nvSpPr>
        <p:spPr bwMode="auto">
          <a:xfrm>
            <a:off x="1066800" y="404664"/>
            <a:ext cx="8077200" cy="576064"/>
          </a:xfrm>
          <a:prstGeom prst="roundRect">
            <a:avLst>
              <a:gd name="adj" fmla="val 0"/>
            </a:avLst>
          </a:prstGeom>
          <a:noFill/>
          <a:ln w="9525">
            <a:noFill/>
            <a:round/>
            <a:headEnd/>
            <a:tailEnd/>
          </a:ln>
        </p:spPr>
        <p:txBody>
          <a:bodyPr vert="horz" wrap="square" lIns="0" tIns="0" rIns="0" bIns="0" numCol="1" anchor="t" anchorCtr="0" compatLnSpc="1">
            <a:prstTxWarp prst="textNoShape">
              <a:avLst/>
            </a:prstTxWarp>
          </a:bodyPr>
          <a:lstStyle>
            <a:lvl1pPr algn="l" rtl="0" eaLnBrk="0" fontAlgn="base" hangingPunct="0">
              <a:lnSpc>
                <a:spcPct val="90000"/>
              </a:lnSpc>
              <a:spcBef>
                <a:spcPct val="0"/>
              </a:spcBef>
              <a:spcAft>
                <a:spcPct val="0"/>
              </a:spcAft>
              <a:defRPr sz="4000" b="1">
                <a:solidFill>
                  <a:srgbClr val="20558A"/>
                </a:solidFill>
                <a:latin typeface="+mj-lt"/>
                <a:ea typeface="ＭＳ Ｐゴシック" pitchFamily="-60" charset="-128"/>
                <a:cs typeface="ＭＳ Ｐゴシック" pitchFamily="-60" charset="-128"/>
              </a:defRPr>
            </a:lvl1pPr>
            <a:lvl2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2pPr>
            <a:lvl3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3pPr>
            <a:lvl4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4pPr>
            <a:lvl5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5pPr>
            <a:lvl6pPr marL="457200" algn="l" rtl="0" fontAlgn="base">
              <a:lnSpc>
                <a:spcPct val="90000"/>
              </a:lnSpc>
              <a:spcBef>
                <a:spcPct val="0"/>
              </a:spcBef>
              <a:spcAft>
                <a:spcPct val="0"/>
              </a:spcAft>
              <a:defRPr sz="4000" b="1">
                <a:solidFill>
                  <a:srgbClr val="20558A"/>
                </a:solidFill>
                <a:latin typeface="Arial Narrow" pitchFamily="34" charset="0"/>
              </a:defRPr>
            </a:lvl6pPr>
            <a:lvl7pPr marL="914400" algn="l" rtl="0" fontAlgn="base">
              <a:lnSpc>
                <a:spcPct val="90000"/>
              </a:lnSpc>
              <a:spcBef>
                <a:spcPct val="0"/>
              </a:spcBef>
              <a:spcAft>
                <a:spcPct val="0"/>
              </a:spcAft>
              <a:defRPr sz="4000" b="1">
                <a:solidFill>
                  <a:srgbClr val="20558A"/>
                </a:solidFill>
                <a:latin typeface="Arial Narrow" pitchFamily="34" charset="0"/>
              </a:defRPr>
            </a:lvl7pPr>
            <a:lvl8pPr marL="1371600" algn="l" rtl="0" fontAlgn="base">
              <a:lnSpc>
                <a:spcPct val="90000"/>
              </a:lnSpc>
              <a:spcBef>
                <a:spcPct val="0"/>
              </a:spcBef>
              <a:spcAft>
                <a:spcPct val="0"/>
              </a:spcAft>
              <a:defRPr sz="4000" b="1">
                <a:solidFill>
                  <a:srgbClr val="20558A"/>
                </a:solidFill>
                <a:latin typeface="Arial Narrow" pitchFamily="34" charset="0"/>
              </a:defRPr>
            </a:lvl8pPr>
            <a:lvl9pPr marL="1828800" algn="l" rtl="0" fontAlgn="base">
              <a:lnSpc>
                <a:spcPct val="90000"/>
              </a:lnSpc>
              <a:spcBef>
                <a:spcPct val="0"/>
              </a:spcBef>
              <a:spcAft>
                <a:spcPct val="0"/>
              </a:spcAft>
              <a:defRPr sz="4000" b="1">
                <a:solidFill>
                  <a:srgbClr val="20558A"/>
                </a:solidFill>
                <a:latin typeface="Arial Narrow" pitchFamily="34" charset="0"/>
              </a:defRPr>
            </a:lvl9pPr>
          </a:lstStyle>
          <a:p>
            <a:pPr algn="ctr"/>
            <a:r>
              <a:rPr lang="en-US" sz="2800" dirty="0" smtClean="0">
                <a:solidFill>
                  <a:schemeClr val="accent4">
                    <a:lumMod val="75000"/>
                    <a:lumOff val="25000"/>
                  </a:schemeClr>
                </a:solidFill>
                <a:latin typeface="Gill Sans MT" pitchFamily="34" charset="0"/>
              </a:rPr>
              <a:t>Calculating the Ex-Factory Price (Germany)</a:t>
            </a:r>
            <a:endParaRPr lang="en-CA" sz="2800" dirty="0" smtClean="0">
              <a:solidFill>
                <a:schemeClr val="accent4">
                  <a:lumMod val="75000"/>
                  <a:lumOff val="25000"/>
                </a:schemeClr>
              </a:solidFill>
              <a:latin typeface="Gill Sans MT" pitchFamily="34" charset="0"/>
            </a:endParaRPr>
          </a:p>
        </p:txBody>
      </p:sp>
      <p:sp>
        <p:nvSpPr>
          <p:cNvPr id="6" name="Content Placeholder 6"/>
          <p:cNvSpPr txBox="1">
            <a:spLocks/>
          </p:cNvSpPr>
          <p:nvPr/>
        </p:nvSpPr>
        <p:spPr bwMode="auto">
          <a:xfrm>
            <a:off x="1043608" y="2991227"/>
            <a:ext cx="7848600" cy="47659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a:buFont typeface="Arial" pitchFamily="34" charset="0"/>
              <a:buChar char="•"/>
            </a:pPr>
            <a:r>
              <a:rPr lang="en-US" sz="2800" b="0" dirty="0" smtClean="0">
                <a:solidFill>
                  <a:schemeClr val="accent4">
                    <a:lumMod val="75000"/>
                    <a:lumOff val="25000"/>
                  </a:schemeClr>
                </a:solidFill>
                <a:latin typeface="Gill Sans MT" pitchFamily="34" charset="0"/>
              </a:rPr>
              <a:t>FP includes 19% Value Added Tax (VAT)</a:t>
            </a:r>
          </a:p>
        </p:txBody>
      </p:sp>
      <p:sp>
        <p:nvSpPr>
          <p:cNvPr id="7" name="Content Placeholder 6"/>
          <p:cNvSpPr txBox="1">
            <a:spLocks/>
          </p:cNvSpPr>
          <p:nvPr/>
        </p:nvSpPr>
        <p:spPr bwMode="auto">
          <a:xfrm>
            <a:off x="1066800" y="4519946"/>
            <a:ext cx="7848600" cy="92527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a:buFont typeface="Arial" pitchFamily="34" charset="0"/>
              <a:buChar char="•"/>
            </a:pPr>
            <a:r>
              <a:rPr lang="en-US" sz="2800" b="0" dirty="0" smtClean="0">
                <a:solidFill>
                  <a:schemeClr val="accent4">
                    <a:lumMod val="75000"/>
                    <a:lumOff val="25000"/>
                  </a:schemeClr>
                </a:solidFill>
                <a:latin typeface="Gill Sans MT" pitchFamily="34" charset="0"/>
              </a:rPr>
              <a:t>No price comparable to ex-factory hospital price reported by patentee</a:t>
            </a:r>
          </a:p>
        </p:txBody>
      </p:sp>
    </p:spTree>
    <p:extLst>
      <p:ext uri="{BB962C8B-B14F-4D97-AF65-F5344CB8AC3E}">
        <p14:creationId xmlns:p14="http://schemas.microsoft.com/office/powerpoint/2010/main" val="6705812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Line 4"/>
          <p:cNvSpPr>
            <a:spLocks noChangeShapeType="1"/>
          </p:cNvSpPr>
          <p:nvPr/>
        </p:nvSpPr>
        <p:spPr bwMode="auto">
          <a:xfrm flipV="1">
            <a:off x="1043608" y="1052736"/>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latin typeface="Cambria" pitchFamily="18"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latin typeface="Gill Sans MT" pitchFamily="34" charset="0"/>
              </a:rPr>
              <a:pPr/>
              <a:t>2</a:t>
            </a:fld>
            <a:endParaRPr lang="en-US" dirty="0" smtClean="0">
              <a:solidFill>
                <a:schemeClr val="tx1"/>
              </a:solidFill>
              <a:latin typeface="Gill Sans MT" pitchFamily="34" charset="0"/>
            </a:endParaRPr>
          </a:p>
        </p:txBody>
      </p:sp>
      <p:sp>
        <p:nvSpPr>
          <p:cNvPr id="13" name="TextBox 12"/>
          <p:cNvSpPr txBox="1"/>
          <p:nvPr/>
        </p:nvSpPr>
        <p:spPr>
          <a:xfrm>
            <a:off x="1492821" y="1131799"/>
            <a:ext cx="5229317" cy="1138773"/>
          </a:xfrm>
          <a:prstGeom prst="rect">
            <a:avLst/>
          </a:prstGeom>
          <a:noFill/>
        </p:spPr>
        <p:txBody>
          <a:bodyPr wrap="none" rtlCol="0">
            <a:spAutoFit/>
          </a:bodyPr>
          <a:lstStyle/>
          <a:p>
            <a:r>
              <a:rPr lang="en-CA" sz="2800" dirty="0" smtClean="0">
                <a:solidFill>
                  <a:schemeClr val="accent4">
                    <a:lumMod val="75000"/>
                    <a:lumOff val="25000"/>
                  </a:schemeClr>
                </a:solidFill>
                <a:latin typeface="Gill Sans MT" pitchFamily="34" charset="0"/>
              </a:rPr>
              <a:t>Price Review of Existing Medicines</a:t>
            </a:r>
          </a:p>
          <a:p>
            <a:pPr marL="914400" lvl="1" indent="-457200">
              <a:buFont typeface="Arial" pitchFamily="34" charset="0"/>
              <a:buChar char="•"/>
            </a:pPr>
            <a:r>
              <a:rPr lang="en-CA" sz="2000" dirty="0" smtClean="0">
                <a:solidFill>
                  <a:schemeClr val="accent4">
                    <a:lumMod val="75000"/>
                    <a:lumOff val="25000"/>
                  </a:schemeClr>
                </a:solidFill>
                <a:latin typeface="Gill Sans MT" pitchFamily="34" charset="0"/>
              </a:rPr>
              <a:t>CPI-Adjustment Methodology</a:t>
            </a:r>
          </a:p>
          <a:p>
            <a:pPr marL="914400" lvl="1" indent="-457200">
              <a:buFont typeface="Arial" pitchFamily="34" charset="0"/>
              <a:buChar char="•"/>
            </a:pPr>
            <a:r>
              <a:rPr lang="en-CA" sz="2000" dirty="0" smtClean="0">
                <a:solidFill>
                  <a:schemeClr val="accent4">
                    <a:lumMod val="75000"/>
                    <a:lumOff val="25000"/>
                  </a:schemeClr>
                </a:solidFill>
                <a:latin typeface="Gill Sans MT" pitchFamily="34" charset="0"/>
              </a:rPr>
              <a:t>Highest International Price Comparison</a:t>
            </a:r>
          </a:p>
        </p:txBody>
      </p:sp>
      <p:sp>
        <p:nvSpPr>
          <p:cNvPr id="14" name="AutoShape 2"/>
          <p:cNvSpPr>
            <a:spLocks noGrp="1" noChangeArrowheads="1"/>
          </p:cNvSpPr>
          <p:nvPr>
            <p:ph type="title" idx="4294967295"/>
          </p:nvPr>
        </p:nvSpPr>
        <p:spPr>
          <a:xfrm>
            <a:off x="1066800" y="260648"/>
            <a:ext cx="7848600" cy="792088"/>
          </a:xfrm>
        </p:spPr>
        <p:txBody>
          <a:bodyPr/>
          <a:lstStyle/>
          <a:p>
            <a:pPr algn="ctr" eaLnBrk="1" hangingPunct="1"/>
            <a:r>
              <a:rPr lang="en-US" sz="4400" dirty="0" smtClean="0">
                <a:solidFill>
                  <a:schemeClr val="accent4">
                    <a:lumMod val="75000"/>
                    <a:lumOff val="25000"/>
                  </a:schemeClr>
                </a:solidFill>
                <a:latin typeface="Gill Sans MT" pitchFamily="34" charset="0"/>
              </a:rPr>
              <a:t>Content</a:t>
            </a:r>
          </a:p>
        </p:txBody>
      </p:sp>
      <p:sp>
        <p:nvSpPr>
          <p:cNvPr id="8" name="TextBox 7"/>
          <p:cNvSpPr txBox="1"/>
          <p:nvPr/>
        </p:nvSpPr>
        <p:spPr>
          <a:xfrm>
            <a:off x="1475656" y="2636912"/>
            <a:ext cx="2438488" cy="523220"/>
          </a:xfrm>
          <a:prstGeom prst="rect">
            <a:avLst/>
          </a:prstGeom>
          <a:noFill/>
        </p:spPr>
        <p:txBody>
          <a:bodyPr wrap="none" rtlCol="0">
            <a:spAutoFit/>
          </a:bodyPr>
          <a:lstStyle/>
          <a:p>
            <a:r>
              <a:rPr lang="en-CA" sz="2800" dirty="0" smtClean="0">
                <a:solidFill>
                  <a:schemeClr val="accent4">
                    <a:lumMod val="75000"/>
                    <a:lumOff val="25000"/>
                  </a:schemeClr>
                </a:solidFill>
                <a:latin typeface="Gill Sans MT" pitchFamily="34" charset="0"/>
              </a:rPr>
              <a:t>Exchange Rates</a:t>
            </a:r>
            <a:endParaRPr lang="en-CA" dirty="0" smtClean="0">
              <a:solidFill>
                <a:schemeClr val="accent4">
                  <a:lumMod val="75000"/>
                  <a:lumOff val="25000"/>
                </a:schemeClr>
              </a:solidFill>
              <a:latin typeface="Gill Sans MT" pitchFamily="34" charset="0"/>
            </a:endParaRPr>
          </a:p>
        </p:txBody>
      </p:sp>
      <p:sp>
        <p:nvSpPr>
          <p:cNvPr id="9" name="TextBox 8"/>
          <p:cNvSpPr txBox="1"/>
          <p:nvPr/>
        </p:nvSpPr>
        <p:spPr>
          <a:xfrm>
            <a:off x="1475656" y="3429000"/>
            <a:ext cx="5118004" cy="830997"/>
          </a:xfrm>
          <a:prstGeom prst="rect">
            <a:avLst/>
          </a:prstGeom>
          <a:noFill/>
        </p:spPr>
        <p:txBody>
          <a:bodyPr wrap="none" rtlCol="0">
            <a:spAutoFit/>
          </a:bodyPr>
          <a:lstStyle/>
          <a:p>
            <a:r>
              <a:rPr lang="en-CA" sz="2800" dirty="0" smtClean="0">
                <a:solidFill>
                  <a:schemeClr val="accent4">
                    <a:lumMod val="75000"/>
                    <a:lumOff val="25000"/>
                  </a:schemeClr>
                </a:solidFill>
                <a:latin typeface="Gill Sans MT" pitchFamily="34" charset="0"/>
              </a:rPr>
              <a:t>Verification of International Prices</a:t>
            </a:r>
            <a:endParaRPr lang="en-CA" dirty="0">
              <a:solidFill>
                <a:schemeClr val="accent4">
                  <a:lumMod val="75000"/>
                  <a:lumOff val="25000"/>
                </a:schemeClr>
              </a:solidFill>
              <a:latin typeface="Gill Sans MT" pitchFamily="34" charset="0"/>
            </a:endParaRPr>
          </a:p>
          <a:p>
            <a:pPr marL="914400" lvl="1" indent="-457200">
              <a:buFont typeface="Arial" pitchFamily="34" charset="0"/>
              <a:buChar char="•"/>
            </a:pPr>
            <a:r>
              <a:rPr lang="en-CA" sz="2000" dirty="0" smtClean="0">
                <a:solidFill>
                  <a:schemeClr val="accent4">
                    <a:lumMod val="75000"/>
                    <a:lumOff val="25000"/>
                  </a:schemeClr>
                </a:solidFill>
                <a:latin typeface="Gill Sans MT" pitchFamily="34" charset="0"/>
              </a:rPr>
              <a:t>Calculating ex-factory prices</a:t>
            </a:r>
          </a:p>
        </p:txBody>
      </p:sp>
      <p:sp>
        <p:nvSpPr>
          <p:cNvPr id="10" name="TextBox 9"/>
          <p:cNvSpPr txBox="1"/>
          <p:nvPr/>
        </p:nvSpPr>
        <p:spPr>
          <a:xfrm>
            <a:off x="1475656" y="4504764"/>
            <a:ext cx="4182427" cy="523220"/>
          </a:xfrm>
          <a:prstGeom prst="rect">
            <a:avLst/>
          </a:prstGeom>
          <a:noFill/>
        </p:spPr>
        <p:txBody>
          <a:bodyPr wrap="none" rtlCol="0">
            <a:spAutoFit/>
          </a:bodyPr>
          <a:lstStyle/>
          <a:p>
            <a:r>
              <a:rPr lang="en-CA" sz="2800" dirty="0" smtClean="0">
                <a:solidFill>
                  <a:schemeClr val="accent4">
                    <a:lumMod val="75000"/>
                    <a:lumOff val="25000"/>
                  </a:schemeClr>
                </a:solidFill>
                <a:latin typeface="Gill Sans MT" pitchFamily="34" charset="0"/>
              </a:rPr>
              <a:t>Criteria for an Investigation</a:t>
            </a:r>
            <a:endParaRPr lang="en-CA" dirty="0" smtClean="0">
              <a:solidFill>
                <a:schemeClr val="accent4">
                  <a:lumMod val="75000"/>
                  <a:lumOff val="25000"/>
                </a:schemeClr>
              </a:solidFill>
              <a:latin typeface="Gill Sans MT" pitchFamily="34" charset="0"/>
            </a:endParaRPr>
          </a:p>
        </p:txBody>
      </p:sp>
      <p:sp>
        <p:nvSpPr>
          <p:cNvPr id="11" name="TextBox 10"/>
          <p:cNvSpPr txBox="1"/>
          <p:nvPr/>
        </p:nvSpPr>
        <p:spPr>
          <a:xfrm>
            <a:off x="1492821" y="5373216"/>
            <a:ext cx="6612516" cy="523220"/>
          </a:xfrm>
          <a:prstGeom prst="rect">
            <a:avLst/>
          </a:prstGeom>
          <a:noFill/>
        </p:spPr>
        <p:txBody>
          <a:bodyPr wrap="none" rtlCol="0">
            <a:spAutoFit/>
          </a:bodyPr>
          <a:lstStyle/>
          <a:p>
            <a:r>
              <a:rPr lang="en-CA" sz="2800" dirty="0" smtClean="0">
                <a:solidFill>
                  <a:schemeClr val="accent4">
                    <a:lumMod val="75000"/>
                    <a:lumOff val="25000"/>
                  </a:schemeClr>
                </a:solidFill>
                <a:latin typeface="Gill Sans MT" pitchFamily="34" charset="0"/>
              </a:rPr>
              <a:t>Application Forms for the DIP Methodology</a:t>
            </a:r>
            <a:endParaRPr lang="en-CA" dirty="0" smtClean="0">
              <a:solidFill>
                <a:schemeClr val="accent4">
                  <a:lumMod val="75000"/>
                  <a:lumOff val="25000"/>
                </a:schemeClr>
              </a:solidFill>
              <a:latin typeface="Gill Sans MT" pitchFamily="34" charset="0"/>
            </a:endParaRPr>
          </a:p>
        </p:txBody>
      </p:sp>
    </p:spTree>
    <p:extLst>
      <p:ext uri="{BB962C8B-B14F-4D97-AF65-F5344CB8AC3E}">
        <p14:creationId xmlns:p14="http://schemas.microsoft.com/office/powerpoint/2010/main" val="20417270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Slide Number Placeholder 3"/>
          <p:cNvSpPr>
            <a:spLocks noGrp="1"/>
          </p:cNvSpPr>
          <p:nvPr>
            <p:ph type="sldNum" sz="quarter" idx="10"/>
          </p:nvPr>
        </p:nvSpPr>
        <p:spPr>
          <a:noFill/>
        </p:spPr>
        <p:txBody>
          <a:bodyPr/>
          <a:lstStyle/>
          <a:p>
            <a:fld id="{FD399D93-6ABE-4EF0-90B1-541433D637C9}" type="slidenum">
              <a:rPr lang="en-US" smtClean="0">
                <a:latin typeface="Gill Sans MT" pitchFamily="34" charset="0"/>
              </a:rPr>
              <a:pPr/>
              <a:t>20</a:t>
            </a:fld>
            <a:endParaRPr lang="en-US" dirty="0" smtClean="0">
              <a:solidFill>
                <a:schemeClr val="tx1"/>
              </a:solidFill>
              <a:latin typeface="Gill Sans MT" pitchFamily="34" charset="0"/>
            </a:endParaRPr>
          </a:p>
        </p:txBody>
      </p:sp>
      <p:sp>
        <p:nvSpPr>
          <p:cNvPr id="19460" name="Line 4"/>
          <p:cNvSpPr>
            <a:spLocks noChangeShapeType="1"/>
          </p:cNvSpPr>
          <p:nvPr/>
        </p:nvSpPr>
        <p:spPr bwMode="auto">
          <a:xfrm flipV="1">
            <a:off x="1043608" y="1052736"/>
            <a:ext cx="8100392" cy="20216"/>
          </a:xfrm>
          <a:prstGeom prst="line">
            <a:avLst/>
          </a:prstGeom>
          <a:noFill/>
          <a:ln w="22225" cap="sq">
            <a:solidFill>
              <a:srgbClr val="20558A"/>
            </a:solidFill>
            <a:round/>
            <a:headEnd type="none" w="sm" len="sm"/>
            <a:tailEnd type="none" w="sm" len="sm"/>
          </a:ln>
        </p:spPr>
        <p:txBody>
          <a:bodyPr wrap="none" anchor="ctr"/>
          <a:lstStyle/>
          <a:p>
            <a:endParaRPr lang="en-CA">
              <a:solidFill>
                <a:schemeClr val="accent4">
                  <a:lumMod val="75000"/>
                  <a:lumOff val="25000"/>
                </a:schemeClr>
              </a:solidFill>
              <a:latin typeface="Cambria" pitchFamily="18" charset="0"/>
            </a:endParaRPr>
          </a:p>
        </p:txBody>
      </p:sp>
      <p:sp>
        <p:nvSpPr>
          <p:cNvPr id="19461" name="Content Placeholder 6"/>
          <p:cNvSpPr>
            <a:spLocks noGrp="1"/>
          </p:cNvSpPr>
          <p:nvPr>
            <p:ph idx="1"/>
          </p:nvPr>
        </p:nvSpPr>
        <p:spPr>
          <a:xfrm>
            <a:off x="1066800" y="1768624"/>
            <a:ext cx="7848600" cy="504056"/>
          </a:xfrm>
        </p:spPr>
        <p:txBody>
          <a:bodyPr/>
          <a:lstStyle/>
          <a:p>
            <a:pPr>
              <a:buFont typeface="Arial" pitchFamily="34" charset="0"/>
              <a:buChar char="•"/>
            </a:pPr>
            <a:r>
              <a:rPr lang="en-US" sz="2800" b="0" dirty="0" smtClean="0">
                <a:solidFill>
                  <a:schemeClr val="accent4">
                    <a:lumMod val="75000"/>
                    <a:lumOff val="25000"/>
                  </a:schemeClr>
                </a:solidFill>
                <a:latin typeface="Gill Sans MT" pitchFamily="34" charset="0"/>
              </a:rPr>
              <a:t>Step 1: Remove VAT:  FP net (FPN) = FP / 1.19</a:t>
            </a:r>
          </a:p>
        </p:txBody>
      </p:sp>
      <p:sp>
        <p:nvSpPr>
          <p:cNvPr id="8" name="Title 1"/>
          <p:cNvSpPr txBox="1">
            <a:spLocks/>
          </p:cNvSpPr>
          <p:nvPr/>
        </p:nvSpPr>
        <p:spPr bwMode="auto">
          <a:xfrm>
            <a:off x="1066800" y="404664"/>
            <a:ext cx="8077200" cy="576064"/>
          </a:xfrm>
          <a:prstGeom prst="roundRect">
            <a:avLst>
              <a:gd name="adj" fmla="val 0"/>
            </a:avLst>
          </a:prstGeom>
          <a:noFill/>
          <a:ln w="9525">
            <a:noFill/>
            <a:round/>
            <a:headEnd/>
            <a:tailEnd/>
          </a:ln>
        </p:spPr>
        <p:txBody>
          <a:bodyPr vert="horz" wrap="square" lIns="0" tIns="0" rIns="0" bIns="0" numCol="1" anchor="t" anchorCtr="0" compatLnSpc="1">
            <a:prstTxWarp prst="textNoShape">
              <a:avLst/>
            </a:prstTxWarp>
          </a:bodyPr>
          <a:lstStyle>
            <a:lvl1pPr algn="l" rtl="0" eaLnBrk="0" fontAlgn="base" hangingPunct="0">
              <a:lnSpc>
                <a:spcPct val="90000"/>
              </a:lnSpc>
              <a:spcBef>
                <a:spcPct val="0"/>
              </a:spcBef>
              <a:spcAft>
                <a:spcPct val="0"/>
              </a:spcAft>
              <a:defRPr sz="4000" b="1">
                <a:solidFill>
                  <a:srgbClr val="20558A"/>
                </a:solidFill>
                <a:latin typeface="+mj-lt"/>
                <a:ea typeface="ＭＳ Ｐゴシック" pitchFamily="-60" charset="-128"/>
                <a:cs typeface="ＭＳ Ｐゴシック" pitchFamily="-60" charset="-128"/>
              </a:defRPr>
            </a:lvl1pPr>
            <a:lvl2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2pPr>
            <a:lvl3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3pPr>
            <a:lvl4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4pPr>
            <a:lvl5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5pPr>
            <a:lvl6pPr marL="457200" algn="l" rtl="0" fontAlgn="base">
              <a:lnSpc>
                <a:spcPct val="90000"/>
              </a:lnSpc>
              <a:spcBef>
                <a:spcPct val="0"/>
              </a:spcBef>
              <a:spcAft>
                <a:spcPct val="0"/>
              </a:spcAft>
              <a:defRPr sz="4000" b="1">
                <a:solidFill>
                  <a:srgbClr val="20558A"/>
                </a:solidFill>
                <a:latin typeface="Arial Narrow" pitchFamily="34" charset="0"/>
              </a:defRPr>
            </a:lvl6pPr>
            <a:lvl7pPr marL="914400" algn="l" rtl="0" fontAlgn="base">
              <a:lnSpc>
                <a:spcPct val="90000"/>
              </a:lnSpc>
              <a:spcBef>
                <a:spcPct val="0"/>
              </a:spcBef>
              <a:spcAft>
                <a:spcPct val="0"/>
              </a:spcAft>
              <a:defRPr sz="4000" b="1">
                <a:solidFill>
                  <a:srgbClr val="20558A"/>
                </a:solidFill>
                <a:latin typeface="Arial Narrow" pitchFamily="34" charset="0"/>
              </a:defRPr>
            </a:lvl7pPr>
            <a:lvl8pPr marL="1371600" algn="l" rtl="0" fontAlgn="base">
              <a:lnSpc>
                <a:spcPct val="90000"/>
              </a:lnSpc>
              <a:spcBef>
                <a:spcPct val="0"/>
              </a:spcBef>
              <a:spcAft>
                <a:spcPct val="0"/>
              </a:spcAft>
              <a:defRPr sz="4000" b="1">
                <a:solidFill>
                  <a:srgbClr val="20558A"/>
                </a:solidFill>
                <a:latin typeface="Arial Narrow" pitchFamily="34" charset="0"/>
              </a:defRPr>
            </a:lvl8pPr>
            <a:lvl9pPr marL="1828800" algn="l" rtl="0" fontAlgn="base">
              <a:lnSpc>
                <a:spcPct val="90000"/>
              </a:lnSpc>
              <a:spcBef>
                <a:spcPct val="0"/>
              </a:spcBef>
              <a:spcAft>
                <a:spcPct val="0"/>
              </a:spcAft>
              <a:defRPr sz="4000" b="1">
                <a:solidFill>
                  <a:srgbClr val="20558A"/>
                </a:solidFill>
                <a:latin typeface="Arial Narrow" pitchFamily="34" charset="0"/>
              </a:defRPr>
            </a:lvl9pPr>
          </a:lstStyle>
          <a:p>
            <a:pPr algn="ctr"/>
            <a:r>
              <a:rPr lang="en-US" sz="2800" dirty="0" smtClean="0">
                <a:solidFill>
                  <a:schemeClr val="accent4">
                    <a:lumMod val="75000"/>
                    <a:lumOff val="25000"/>
                  </a:schemeClr>
                </a:solidFill>
                <a:latin typeface="Gill Sans MT" pitchFamily="34" charset="0"/>
              </a:rPr>
              <a:t>Calculating the Ex-Factory Price (Germany)</a:t>
            </a:r>
            <a:endParaRPr lang="en-CA" sz="2800" dirty="0" smtClean="0">
              <a:solidFill>
                <a:schemeClr val="accent4">
                  <a:lumMod val="75000"/>
                  <a:lumOff val="25000"/>
                </a:schemeClr>
              </a:solidFill>
              <a:latin typeface="Gill Sans MT" pitchFamily="34" charset="0"/>
            </a:endParaRPr>
          </a:p>
        </p:txBody>
      </p:sp>
      <p:sp>
        <p:nvSpPr>
          <p:cNvPr id="6" name="Content Placeholder 6"/>
          <p:cNvSpPr txBox="1">
            <a:spLocks/>
          </p:cNvSpPr>
          <p:nvPr/>
        </p:nvSpPr>
        <p:spPr bwMode="auto">
          <a:xfrm>
            <a:off x="1066800" y="3208784"/>
            <a:ext cx="7848600" cy="10081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a:buFont typeface="Arial" pitchFamily="34" charset="0"/>
              <a:buChar char="•"/>
            </a:pPr>
            <a:r>
              <a:rPr lang="en-US" sz="2800" b="0" dirty="0" smtClean="0">
                <a:solidFill>
                  <a:schemeClr val="accent4">
                    <a:lumMod val="75000"/>
                    <a:lumOff val="25000"/>
                  </a:schemeClr>
                </a:solidFill>
                <a:latin typeface="Gill Sans MT" pitchFamily="34" charset="0"/>
              </a:rPr>
              <a:t>Step 2: Calculate ex-factory pharmacy price (PP) 	</a:t>
            </a:r>
          </a:p>
          <a:p>
            <a:pPr marL="0" indent="0">
              <a:buFont typeface="Wingdings" pitchFamily="-60" charset="2"/>
              <a:buNone/>
            </a:pPr>
            <a:r>
              <a:rPr lang="en-US" sz="2800" b="0" dirty="0" smtClean="0">
                <a:solidFill>
                  <a:schemeClr val="accent4">
                    <a:lumMod val="75000"/>
                    <a:lumOff val="25000"/>
                  </a:schemeClr>
                </a:solidFill>
                <a:latin typeface="Gill Sans MT" pitchFamily="34" charset="0"/>
              </a:rPr>
              <a:t>		    PP = (FPN-8.10) / 1.03</a:t>
            </a:r>
          </a:p>
        </p:txBody>
      </p:sp>
      <p:sp>
        <p:nvSpPr>
          <p:cNvPr id="7" name="Content Placeholder 6"/>
          <p:cNvSpPr txBox="1">
            <a:spLocks/>
          </p:cNvSpPr>
          <p:nvPr/>
        </p:nvSpPr>
        <p:spPr bwMode="auto">
          <a:xfrm>
            <a:off x="1066800" y="4648944"/>
            <a:ext cx="7848600" cy="56768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a:buFont typeface="Arial" pitchFamily="34" charset="0"/>
              <a:buChar char="•"/>
            </a:pPr>
            <a:r>
              <a:rPr lang="en-US" sz="2800" b="0" dirty="0" smtClean="0">
                <a:solidFill>
                  <a:schemeClr val="accent4">
                    <a:lumMod val="75000"/>
                    <a:lumOff val="25000"/>
                  </a:schemeClr>
                </a:solidFill>
                <a:latin typeface="Gill Sans MT" pitchFamily="34" charset="0"/>
              </a:rPr>
              <a:t>Step 3: Derive ex-factory wholesale price (WP) </a:t>
            </a:r>
          </a:p>
        </p:txBody>
      </p:sp>
    </p:spTree>
    <p:extLst>
      <p:ext uri="{BB962C8B-B14F-4D97-AF65-F5344CB8AC3E}">
        <p14:creationId xmlns:p14="http://schemas.microsoft.com/office/powerpoint/2010/main" val="212807583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1043608" y="270756"/>
            <a:ext cx="8077200" cy="576064"/>
          </a:xfrm>
        </p:spPr>
        <p:txBody>
          <a:bodyPr/>
          <a:lstStyle/>
          <a:p>
            <a:pPr algn="ctr"/>
            <a:r>
              <a:rPr lang="en-US" sz="2800" dirty="0" smtClean="0">
                <a:solidFill>
                  <a:schemeClr val="accent4">
                    <a:lumMod val="75000"/>
                    <a:lumOff val="25000"/>
                  </a:schemeClr>
                </a:solidFill>
                <a:latin typeface="Gill Sans MT" pitchFamily="34" charset="0"/>
              </a:rPr>
              <a:t>Calculating the Ex-Factory Price (Germany)</a:t>
            </a:r>
            <a:endParaRPr lang="en-CA" sz="2800" dirty="0" smtClean="0">
              <a:solidFill>
                <a:schemeClr val="accent4">
                  <a:lumMod val="75000"/>
                  <a:lumOff val="25000"/>
                </a:schemeClr>
              </a:solidFill>
              <a:latin typeface="Gill Sans MT" pitchFamily="34" charset="0"/>
            </a:endParaRPr>
          </a:p>
        </p:txBody>
      </p:sp>
      <p:sp>
        <p:nvSpPr>
          <p:cNvPr id="20483" name="Slide Number Placeholder 3"/>
          <p:cNvSpPr>
            <a:spLocks noGrp="1"/>
          </p:cNvSpPr>
          <p:nvPr>
            <p:ph type="sldNum" sz="quarter" idx="10"/>
          </p:nvPr>
        </p:nvSpPr>
        <p:spPr>
          <a:noFill/>
        </p:spPr>
        <p:txBody>
          <a:bodyPr/>
          <a:lstStyle/>
          <a:p>
            <a:fld id="{61B562DC-76C4-4DBF-B577-E449796F70C8}" type="slidenum">
              <a:rPr lang="en-US" smtClean="0"/>
              <a:pPr/>
              <a:t>21</a:t>
            </a:fld>
            <a:endParaRPr lang="en-US" dirty="0" smtClean="0">
              <a:solidFill>
                <a:schemeClr val="tx1"/>
              </a:solidFill>
            </a:endParaRPr>
          </a:p>
        </p:txBody>
      </p:sp>
      <p:sp>
        <p:nvSpPr>
          <p:cNvPr id="20484" name="Line 4"/>
          <p:cNvSpPr>
            <a:spLocks noChangeShapeType="1"/>
          </p:cNvSpPr>
          <p:nvPr/>
        </p:nvSpPr>
        <p:spPr bwMode="auto">
          <a:xfrm flipV="1">
            <a:off x="1043608" y="836712"/>
            <a:ext cx="8100392" cy="20216"/>
          </a:xfrm>
          <a:prstGeom prst="line">
            <a:avLst/>
          </a:prstGeom>
          <a:noFill/>
          <a:ln w="22225" cap="sq">
            <a:solidFill>
              <a:srgbClr val="20558A"/>
            </a:solidFill>
            <a:round/>
            <a:headEnd type="none" w="sm" len="sm"/>
            <a:tailEnd type="none" w="sm" len="sm"/>
          </a:ln>
        </p:spPr>
        <p:txBody>
          <a:bodyPr wrap="none" anchor="ctr"/>
          <a:lstStyle/>
          <a:p>
            <a:endParaRPr lang="en-CA">
              <a:solidFill>
                <a:schemeClr val="accent4">
                  <a:lumMod val="75000"/>
                  <a:lumOff val="25000"/>
                </a:schemeClr>
              </a:solidFill>
            </a:endParaRPr>
          </a:p>
        </p:txBody>
      </p:sp>
      <p:sp>
        <p:nvSpPr>
          <p:cNvPr id="20485" name="Content Placeholder 6"/>
          <p:cNvSpPr>
            <a:spLocks noGrp="1"/>
          </p:cNvSpPr>
          <p:nvPr>
            <p:ph idx="1"/>
          </p:nvPr>
        </p:nvSpPr>
        <p:spPr>
          <a:xfrm>
            <a:off x="1034108" y="1052736"/>
            <a:ext cx="7848600" cy="432048"/>
          </a:xfrm>
        </p:spPr>
        <p:txBody>
          <a:bodyPr/>
          <a:lstStyle/>
          <a:p>
            <a:pPr>
              <a:buFont typeface="Arial" pitchFamily="34" charset="0"/>
              <a:buChar char="•"/>
            </a:pPr>
            <a:r>
              <a:rPr lang="en-US" sz="2000" b="0" dirty="0" smtClean="0">
                <a:solidFill>
                  <a:schemeClr val="accent4">
                    <a:lumMod val="75000"/>
                    <a:lumOff val="25000"/>
                  </a:schemeClr>
                </a:solidFill>
                <a:latin typeface="Gill Sans MT" pitchFamily="34" charset="0"/>
              </a:rPr>
              <a:t>Ex-factory wholesale price (WP) is derived as follows:</a:t>
            </a:r>
          </a:p>
        </p:txBody>
      </p:sp>
      <p:graphicFrame>
        <p:nvGraphicFramePr>
          <p:cNvPr id="8" name="Table 7"/>
          <p:cNvGraphicFramePr>
            <a:graphicFrameLocks noGrp="1"/>
          </p:cNvGraphicFramePr>
          <p:nvPr>
            <p:extLst>
              <p:ext uri="{D42A27DB-BD31-4B8C-83A1-F6EECF244321}">
                <p14:modId xmlns:p14="http://schemas.microsoft.com/office/powerpoint/2010/main" val="2569950233"/>
              </p:ext>
            </p:extLst>
          </p:nvPr>
        </p:nvGraphicFramePr>
        <p:xfrm>
          <a:off x="1600200" y="1628800"/>
          <a:ext cx="6096000" cy="4176465"/>
        </p:xfrm>
        <a:graphic>
          <a:graphicData uri="http://schemas.openxmlformats.org/drawingml/2006/table">
            <a:tbl>
              <a:tblPr/>
              <a:tblGrid>
                <a:gridCol w="3048000"/>
                <a:gridCol w="3048000"/>
              </a:tblGrid>
              <a:tr h="380816">
                <a:tc>
                  <a:txBody>
                    <a:bodyPr/>
                    <a:lstStyle/>
                    <a:p>
                      <a:pPr marL="0" marR="0" lvl="0" indent="0" algn="l"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If :            0  &lt; PP  ≤   3.45</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WP     =   PP / 1.15</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0816">
                <a:tc>
                  <a:txBody>
                    <a:bodyPr/>
                    <a:lstStyle/>
                    <a:p>
                      <a:pPr marL="0" marR="0" lvl="0" indent="0" algn="ctr"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3.46  &lt; PP  ≤    4.19</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WP     =   PP - 0.45</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38449">
                <a:tc>
                  <a:txBody>
                    <a:bodyPr/>
                    <a:lstStyle/>
                    <a:p>
                      <a:pPr marL="0" marR="0" lvl="0" indent="0" algn="ctr"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4.20  &lt; PP  ≤    5.60</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WP     =   PP / 1.12</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33430">
                <a:tc>
                  <a:txBody>
                    <a:bodyPr/>
                    <a:lstStyle/>
                    <a:p>
                      <a:pPr marL="0" marR="0" lvl="0" indent="0" algn="ctr"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5.61  &lt; PP  ≤    7.26</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WP     =   PP - 0.60</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33430">
                <a:tc>
                  <a:txBody>
                    <a:bodyPr/>
                    <a:lstStyle/>
                    <a:p>
                      <a:pPr marL="0" marR="0" lvl="0" indent="0" algn="ctr"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7.27  &lt; PP  ≤    9.81</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WP     =   PP / 1.09</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33430">
                <a:tc>
                  <a:txBody>
                    <a:bodyPr/>
                    <a:lstStyle/>
                    <a:p>
                      <a:pPr marL="0" marR="0" lvl="0" indent="0" algn="ctr"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9.82  &lt; PP  ≤   12.37</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WP     =   PP - 0.81</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33430">
                <a:tc>
                  <a:txBody>
                    <a:bodyPr/>
                    <a:lstStyle/>
                    <a:p>
                      <a:pPr marL="0" marR="0" lvl="0" indent="0" algn="ctr"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12.38  &lt; PP  ≤   24.61</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WP     =   PP / 1.07</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0816">
                <a:tc>
                  <a:txBody>
                    <a:bodyPr/>
                    <a:lstStyle/>
                    <a:p>
                      <a:pPr marL="0" marR="0" lvl="0" indent="0" algn="ctr"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24.62  &lt; PP  ≤   28.43</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WP     =   PP - 1.61</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81032">
                <a:tc>
                  <a:txBody>
                    <a:bodyPr/>
                    <a:lstStyle/>
                    <a:p>
                      <a:pPr marL="0" marR="0" lvl="0" indent="0" algn="ctr"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28.44  &lt; PP  ≤  1,272.00</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WP     =   PP / 1.06</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0816">
                <a:tc>
                  <a:txBody>
                    <a:bodyPr/>
                    <a:lstStyle/>
                    <a:p>
                      <a:pPr marL="0" marR="0" lvl="0" indent="0" algn="ctr"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PP  &gt;  1,272.00</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WP     =   PP – 72</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2375527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1043608" y="404664"/>
            <a:ext cx="7848600" cy="648816"/>
          </a:xfrm>
        </p:spPr>
        <p:txBody>
          <a:bodyPr/>
          <a:lstStyle/>
          <a:p>
            <a:pPr algn="ctr"/>
            <a:r>
              <a:rPr lang="en-US" sz="2400" dirty="0" smtClean="0">
                <a:latin typeface="Gill Sans MT" pitchFamily="34" charset="0"/>
              </a:rPr>
              <a:t>Example: Verification </a:t>
            </a:r>
            <a:br>
              <a:rPr lang="en-US" sz="2400" dirty="0" smtClean="0">
                <a:latin typeface="Gill Sans MT" pitchFamily="34" charset="0"/>
              </a:rPr>
            </a:br>
            <a:r>
              <a:rPr lang="en-US" sz="2400" dirty="0" smtClean="0">
                <a:latin typeface="Gill Sans MT" pitchFamily="34" charset="0"/>
              </a:rPr>
              <a:t>Germany (Drug ABC, March-June 2011)</a:t>
            </a:r>
            <a:endParaRPr lang="en-CA" sz="2400" dirty="0" smtClean="0">
              <a:latin typeface="Gill Sans MT"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537069212"/>
              </p:ext>
            </p:extLst>
          </p:nvPr>
        </p:nvGraphicFramePr>
        <p:xfrm>
          <a:off x="1058887" y="1268760"/>
          <a:ext cx="7924800" cy="1844040"/>
        </p:xfrm>
        <a:graphic>
          <a:graphicData uri="http://schemas.openxmlformats.org/drawingml/2006/table">
            <a:tbl>
              <a:tblPr firstRow="1" bandRow="1">
                <a:tableStyleId>{5C22544A-7EE6-4342-B048-85BDC9FD1C3A}</a:tableStyleId>
              </a:tblPr>
              <a:tblGrid>
                <a:gridCol w="2497088"/>
                <a:gridCol w="2379712"/>
                <a:gridCol w="1524000"/>
                <a:gridCol w="1524000"/>
              </a:tblGrid>
              <a:tr h="714581">
                <a:tc>
                  <a:txBody>
                    <a:bodyPr/>
                    <a:lstStyle/>
                    <a:p>
                      <a:r>
                        <a:rPr lang="en-US" dirty="0" smtClean="0">
                          <a:solidFill>
                            <a:srgbClr val="000000"/>
                          </a:solidFill>
                        </a:rPr>
                        <a:t>Publicly Available Price</a:t>
                      </a:r>
                      <a:r>
                        <a:rPr lang="en-US" baseline="30000" dirty="0" smtClean="0">
                          <a:solidFill>
                            <a:srgbClr val="000000"/>
                          </a:solidFill>
                        </a:rPr>
                        <a:t>(1)</a:t>
                      </a:r>
                    </a:p>
                    <a:p>
                      <a:r>
                        <a:rPr lang="en-US" dirty="0" smtClean="0">
                          <a:solidFill>
                            <a:srgbClr val="000000"/>
                          </a:solidFill>
                        </a:rPr>
                        <a:t>Pack           </a:t>
                      </a:r>
                    </a:p>
                    <a:p>
                      <a:r>
                        <a:rPr lang="en-US" dirty="0" smtClean="0">
                          <a:solidFill>
                            <a:srgbClr val="000000"/>
                          </a:solidFill>
                        </a:rPr>
                        <a:t>Size             Price               </a:t>
                      </a:r>
                      <a:endParaRPr lang="en-CA" dirty="0">
                        <a:solidFill>
                          <a:srgbClr val="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dirty="0" smtClean="0">
                          <a:solidFill>
                            <a:srgbClr val="000000"/>
                          </a:solidFill>
                        </a:rPr>
                        <a:t>      Ex-Factory Price</a:t>
                      </a:r>
                    </a:p>
                    <a:p>
                      <a:r>
                        <a:rPr lang="en-US" dirty="0" smtClean="0">
                          <a:solidFill>
                            <a:srgbClr val="000000"/>
                          </a:solidFill>
                        </a:rPr>
                        <a:t>Pack      Price        </a:t>
                      </a:r>
                      <a:r>
                        <a:rPr lang="en-US" dirty="0" err="1" smtClean="0">
                          <a:solidFill>
                            <a:srgbClr val="000000"/>
                          </a:solidFill>
                        </a:rPr>
                        <a:t>Cust</a:t>
                      </a:r>
                      <a:r>
                        <a:rPr lang="en-US" dirty="0" smtClean="0">
                          <a:solidFill>
                            <a:srgbClr val="000000"/>
                          </a:solidFill>
                        </a:rPr>
                        <a:t>. </a:t>
                      </a:r>
                    </a:p>
                    <a:p>
                      <a:r>
                        <a:rPr lang="en-US" dirty="0" smtClean="0">
                          <a:solidFill>
                            <a:srgbClr val="000000"/>
                          </a:solidFill>
                        </a:rPr>
                        <a:t>Size        €            Class</a:t>
                      </a:r>
                      <a:endParaRPr lang="en-CA" dirty="0">
                        <a:solidFill>
                          <a:srgbClr val="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dirty="0" smtClean="0">
                          <a:solidFill>
                            <a:srgbClr val="000000"/>
                          </a:solidFill>
                        </a:rPr>
                        <a:t>Average Price/ Unit in €</a:t>
                      </a:r>
                      <a:endParaRPr lang="en-CA" dirty="0">
                        <a:solidFill>
                          <a:srgbClr val="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smtClean="0">
                          <a:solidFill>
                            <a:srgbClr val="000000"/>
                          </a:solidFill>
                        </a:rPr>
                        <a:t>Average Price/ Unit in CDN $</a:t>
                      </a:r>
                      <a:endParaRPr lang="en-CA" dirty="0">
                        <a:solidFill>
                          <a:srgbClr val="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414003">
                <a:tc rowSpan="2">
                  <a:txBody>
                    <a:bodyPr/>
                    <a:lstStyle/>
                    <a:p>
                      <a:pPr>
                        <a:lnSpc>
                          <a:spcPts val="2160"/>
                        </a:lnSpc>
                      </a:pPr>
                      <a:r>
                        <a:rPr lang="en-US" dirty="0" smtClean="0"/>
                        <a:t>(28)              </a:t>
                      </a:r>
                      <a:r>
                        <a:rPr lang="en-US" dirty="0" smtClean="0">
                          <a:solidFill>
                            <a:schemeClr val="accent4">
                              <a:lumMod val="90000"/>
                              <a:lumOff val="10000"/>
                            </a:schemeClr>
                          </a:solidFill>
                        </a:rPr>
                        <a:t>61.2400   (€)</a:t>
                      </a:r>
                      <a:endParaRPr lang="en-CA" dirty="0">
                        <a:solidFill>
                          <a:schemeClr val="accent4">
                            <a:lumMod val="90000"/>
                            <a:lumOff val="1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nSpc>
                          <a:spcPts val="2160"/>
                        </a:lnSpc>
                      </a:pPr>
                      <a:r>
                        <a:rPr lang="en-US" b="0" dirty="0" smtClean="0"/>
                        <a:t>(28)       42.10         </a:t>
                      </a:r>
                      <a:r>
                        <a:rPr lang="en-US" dirty="0" smtClean="0">
                          <a:solidFill>
                            <a:schemeClr val="accent4">
                              <a:lumMod val="90000"/>
                              <a:lumOff val="10000"/>
                            </a:schemeClr>
                          </a:solidFill>
                        </a:rPr>
                        <a:t>(€)</a:t>
                      </a:r>
                      <a:r>
                        <a:rPr lang="en-US" b="0" dirty="0" smtClean="0"/>
                        <a:t>(P)</a:t>
                      </a:r>
                      <a:endParaRPr lang="en-CA"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nSpc>
                          <a:spcPts val="2160"/>
                        </a:lnSpc>
                      </a:pPr>
                      <a:r>
                        <a:rPr lang="en-US" dirty="0" smtClean="0"/>
                        <a:t>[42.10/28 + 39.72/28 ]/2</a:t>
                      </a:r>
                    </a:p>
                    <a:p>
                      <a:pPr>
                        <a:lnSpc>
                          <a:spcPts val="2160"/>
                        </a:lnSpc>
                      </a:pPr>
                      <a:r>
                        <a:rPr lang="en-US" dirty="0" smtClean="0"/>
                        <a:t>= </a:t>
                      </a:r>
                      <a:r>
                        <a:rPr lang="en-US" b="1" dirty="0" smtClean="0"/>
                        <a:t>1.4611 €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p>
                      <a:pPr>
                        <a:lnSpc>
                          <a:spcPts val="2160"/>
                        </a:lnSpc>
                      </a:pPr>
                      <a:r>
                        <a:rPr lang="en-US" dirty="0" smtClean="0"/>
                        <a:t>1.4611 x 1.47565833 = </a:t>
                      </a:r>
                      <a:r>
                        <a:rPr lang="en-US" b="1" dirty="0" smtClean="0"/>
                        <a:t>CDN</a:t>
                      </a:r>
                      <a:r>
                        <a:rPr lang="en-US" b="1" baseline="0" dirty="0" smtClean="0"/>
                        <a:t> $ </a:t>
                      </a:r>
                      <a:r>
                        <a:rPr lang="en-US" b="1" dirty="0" smtClean="0"/>
                        <a:t>2.1561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414003">
                <a:tc vMerge="1">
                  <a:txBody>
                    <a:bodyPr/>
                    <a:lstStyle/>
                    <a:p>
                      <a:pPr>
                        <a:lnSpc>
                          <a:spcPts val="2160"/>
                        </a:lnSpc>
                      </a:pPr>
                      <a:endParaRPr lang="en-C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ts val="2160"/>
                        </a:lnSpc>
                      </a:pPr>
                      <a:r>
                        <a:rPr lang="en-US" b="0" dirty="0" smtClean="0"/>
                        <a:t>(28)       39.72         </a:t>
                      </a:r>
                      <a:r>
                        <a:rPr lang="en-US" dirty="0" smtClean="0">
                          <a:solidFill>
                            <a:schemeClr val="accent4">
                              <a:lumMod val="90000"/>
                              <a:lumOff val="10000"/>
                            </a:schemeClr>
                          </a:solidFill>
                        </a:rPr>
                        <a:t>(€)</a:t>
                      </a:r>
                      <a:r>
                        <a:rPr lang="en-US" b="0" dirty="0" smtClean="0"/>
                        <a:t>(W)</a:t>
                      </a:r>
                      <a:endParaRPr lang="en-CA"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endParaRPr lang="en-CA"/>
                    </a:p>
                  </a:txBody>
                  <a:tcPr/>
                </a:tc>
                <a:tc vMerge="1">
                  <a:txBody>
                    <a:bodyPr/>
                    <a:lstStyle/>
                    <a:p>
                      <a:pPr>
                        <a:lnSpc>
                          <a:spcPts val="2160"/>
                        </a:lnSpc>
                      </a:pPr>
                      <a:endParaRPr lang="en-US"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31771" name="Slide Number Placeholder 3"/>
          <p:cNvSpPr>
            <a:spLocks noGrp="1"/>
          </p:cNvSpPr>
          <p:nvPr>
            <p:ph type="sldNum" sz="quarter" idx="10"/>
          </p:nvPr>
        </p:nvSpPr>
        <p:spPr>
          <a:noFill/>
        </p:spPr>
        <p:txBody>
          <a:bodyPr/>
          <a:lstStyle/>
          <a:p>
            <a:fld id="{DEA26D39-066E-4685-B231-73CBD117C597}" type="slidenum">
              <a:rPr lang="en-US" smtClean="0">
                <a:latin typeface="Gill Sans MT" pitchFamily="34" charset="0"/>
              </a:rPr>
              <a:pPr/>
              <a:t>22</a:t>
            </a:fld>
            <a:endParaRPr lang="en-US" dirty="0" smtClean="0">
              <a:solidFill>
                <a:schemeClr val="tx1"/>
              </a:solidFill>
              <a:latin typeface="Gill Sans MT" pitchFamily="34" charset="0"/>
            </a:endParaRPr>
          </a:p>
        </p:txBody>
      </p:sp>
      <p:sp>
        <p:nvSpPr>
          <p:cNvPr id="31772" name="Line 4"/>
          <p:cNvSpPr>
            <a:spLocks noChangeShapeType="1"/>
          </p:cNvSpPr>
          <p:nvPr/>
        </p:nvSpPr>
        <p:spPr bwMode="auto">
          <a:xfrm>
            <a:off x="1043608" y="1052736"/>
            <a:ext cx="8100392" cy="744"/>
          </a:xfrm>
          <a:prstGeom prst="line">
            <a:avLst/>
          </a:prstGeom>
          <a:noFill/>
          <a:ln w="22225" cap="sq">
            <a:solidFill>
              <a:srgbClr val="20558A"/>
            </a:solidFill>
            <a:round/>
            <a:headEnd type="none" w="sm" len="sm"/>
            <a:tailEnd type="none" w="sm" len="sm"/>
          </a:ln>
        </p:spPr>
        <p:txBody>
          <a:bodyPr wrap="none" anchor="ctr"/>
          <a:lstStyle/>
          <a:p>
            <a:endParaRPr lang="en-CA">
              <a:latin typeface="Gill Sans MT" pitchFamily="34" charset="0"/>
            </a:endParaRPr>
          </a:p>
        </p:txBody>
      </p:sp>
      <p:sp>
        <p:nvSpPr>
          <p:cNvPr id="31773" name="TextBox 6"/>
          <p:cNvSpPr txBox="1">
            <a:spLocks noChangeArrowheads="1"/>
          </p:cNvSpPr>
          <p:nvPr/>
        </p:nvSpPr>
        <p:spPr bwMode="auto">
          <a:xfrm rot="10800000" flipV="1">
            <a:off x="1093637" y="3493005"/>
            <a:ext cx="3511139" cy="261610"/>
          </a:xfrm>
          <a:prstGeom prst="rect">
            <a:avLst/>
          </a:prstGeom>
          <a:noFill/>
          <a:ln w="9525">
            <a:noFill/>
            <a:miter lim="800000"/>
            <a:headEnd/>
            <a:tailEnd/>
          </a:ln>
        </p:spPr>
        <p:txBody>
          <a:bodyPr wrap="square">
            <a:spAutoFit/>
          </a:bodyPr>
          <a:lstStyle/>
          <a:p>
            <a:r>
              <a:rPr lang="en-US" sz="1100" dirty="0">
                <a:solidFill>
                  <a:schemeClr val="accent4">
                    <a:lumMod val="75000"/>
                    <a:lumOff val="25000"/>
                  </a:schemeClr>
                </a:solidFill>
                <a:latin typeface="Gill Sans MT" pitchFamily="34" charset="0"/>
              </a:rPr>
              <a:t>Exchange rate for </a:t>
            </a:r>
            <a:r>
              <a:rPr lang="en-US" sz="1100" dirty="0" smtClean="0">
                <a:solidFill>
                  <a:schemeClr val="accent4">
                    <a:lumMod val="75000"/>
                    <a:lumOff val="25000"/>
                  </a:schemeClr>
                </a:solidFill>
                <a:latin typeface="Gill Sans MT" pitchFamily="34" charset="0"/>
              </a:rPr>
              <a:t>Germany: </a:t>
            </a:r>
            <a:r>
              <a:rPr lang="en-US" sz="1100" dirty="0">
                <a:solidFill>
                  <a:schemeClr val="accent4">
                    <a:lumMod val="75000"/>
                    <a:lumOff val="25000"/>
                  </a:schemeClr>
                </a:solidFill>
                <a:latin typeface="Gill Sans MT" pitchFamily="34" charset="0"/>
              </a:rPr>
              <a:t>1.47565833</a:t>
            </a:r>
          </a:p>
        </p:txBody>
      </p:sp>
      <p:sp>
        <p:nvSpPr>
          <p:cNvPr id="31774" name="TextBox 7"/>
          <p:cNvSpPr txBox="1">
            <a:spLocks noChangeArrowheads="1"/>
          </p:cNvSpPr>
          <p:nvPr/>
        </p:nvSpPr>
        <p:spPr bwMode="auto">
          <a:xfrm rot="10800000" flipV="1">
            <a:off x="1093637" y="3246074"/>
            <a:ext cx="3524956" cy="261610"/>
          </a:xfrm>
          <a:prstGeom prst="rect">
            <a:avLst/>
          </a:prstGeom>
          <a:noFill/>
          <a:ln w="9525">
            <a:noFill/>
            <a:miter lim="800000"/>
            <a:headEnd/>
            <a:tailEnd/>
          </a:ln>
        </p:spPr>
        <p:txBody>
          <a:bodyPr wrap="square">
            <a:spAutoFit/>
          </a:bodyPr>
          <a:lstStyle/>
          <a:p>
            <a:r>
              <a:rPr lang="en-US" sz="1100" dirty="0" smtClean="0">
                <a:solidFill>
                  <a:schemeClr val="accent4">
                    <a:lumMod val="75000"/>
                    <a:lumOff val="25000"/>
                  </a:schemeClr>
                </a:solidFill>
                <a:latin typeface="Gill Sans MT" pitchFamily="34" charset="0"/>
              </a:rPr>
              <a:t>(1) Price Source for Germany</a:t>
            </a:r>
            <a:r>
              <a:rPr lang="en-US" sz="1100" dirty="0">
                <a:solidFill>
                  <a:schemeClr val="accent4">
                    <a:lumMod val="75000"/>
                    <a:lumOff val="25000"/>
                  </a:schemeClr>
                </a:solidFill>
                <a:latin typeface="Gill Sans MT" pitchFamily="34" charset="0"/>
              </a:rPr>
              <a:t>: </a:t>
            </a:r>
            <a:r>
              <a:rPr lang="en-US" sz="1100" dirty="0" err="1" smtClean="0">
                <a:solidFill>
                  <a:schemeClr val="accent4">
                    <a:lumMod val="75000"/>
                    <a:lumOff val="25000"/>
                  </a:schemeClr>
                </a:solidFill>
                <a:latin typeface="Gill Sans MT" pitchFamily="34" charset="0"/>
              </a:rPr>
              <a:t>Röte</a:t>
            </a:r>
            <a:r>
              <a:rPr lang="en-US" sz="1100" dirty="0" smtClean="0">
                <a:solidFill>
                  <a:schemeClr val="accent4">
                    <a:lumMod val="75000"/>
                    <a:lumOff val="25000"/>
                  </a:schemeClr>
                </a:solidFill>
                <a:latin typeface="Gill Sans MT" pitchFamily="34" charset="0"/>
              </a:rPr>
              <a:t> </a:t>
            </a:r>
            <a:r>
              <a:rPr lang="en-US" sz="1100" dirty="0" err="1">
                <a:solidFill>
                  <a:schemeClr val="accent4">
                    <a:lumMod val="75000"/>
                    <a:lumOff val="25000"/>
                  </a:schemeClr>
                </a:solidFill>
                <a:latin typeface="Gill Sans MT" pitchFamily="34" charset="0"/>
              </a:rPr>
              <a:t>Liste</a:t>
            </a:r>
            <a:r>
              <a:rPr lang="en-US" sz="1100" dirty="0">
                <a:solidFill>
                  <a:schemeClr val="accent4">
                    <a:lumMod val="75000"/>
                    <a:lumOff val="25000"/>
                  </a:schemeClr>
                </a:solidFill>
                <a:latin typeface="Gill Sans MT" pitchFamily="34" charset="0"/>
              </a:rPr>
              <a:t> Jan. 1, 2011</a:t>
            </a:r>
            <a:endParaRPr lang="en-CA" sz="1100" dirty="0">
              <a:solidFill>
                <a:schemeClr val="accent4">
                  <a:lumMod val="75000"/>
                  <a:lumOff val="25000"/>
                </a:schemeClr>
              </a:solidFill>
              <a:latin typeface="Gill Sans MT" pitchFamily="34" charset="0"/>
            </a:endParaRPr>
          </a:p>
        </p:txBody>
      </p:sp>
      <p:sp>
        <p:nvSpPr>
          <p:cNvPr id="31775" name="TextBox 8"/>
          <p:cNvSpPr txBox="1">
            <a:spLocks noChangeArrowheads="1"/>
          </p:cNvSpPr>
          <p:nvPr/>
        </p:nvSpPr>
        <p:spPr bwMode="auto">
          <a:xfrm>
            <a:off x="1043608" y="3933056"/>
            <a:ext cx="7848600" cy="1938992"/>
          </a:xfrm>
          <a:prstGeom prst="rect">
            <a:avLst/>
          </a:prstGeom>
          <a:noFill/>
          <a:ln w="9525">
            <a:noFill/>
            <a:miter lim="800000"/>
            <a:headEnd/>
            <a:tailEnd/>
          </a:ln>
        </p:spPr>
        <p:txBody>
          <a:bodyPr wrap="square">
            <a:spAutoFit/>
          </a:bodyPr>
          <a:lstStyle/>
          <a:p>
            <a:pPr>
              <a:spcAft>
                <a:spcPts val="600"/>
              </a:spcAft>
            </a:pPr>
            <a:r>
              <a:rPr lang="en-US" sz="2000" u="sng" dirty="0">
                <a:solidFill>
                  <a:schemeClr val="accent4">
                    <a:lumMod val="75000"/>
                    <a:lumOff val="25000"/>
                  </a:schemeClr>
                </a:solidFill>
                <a:latin typeface="Gill Sans MT" pitchFamily="34" charset="0"/>
              </a:rPr>
              <a:t>Explanation of </a:t>
            </a:r>
            <a:r>
              <a:rPr lang="en-US" sz="2000" u="sng" dirty="0" smtClean="0">
                <a:solidFill>
                  <a:schemeClr val="accent4">
                    <a:lumMod val="75000"/>
                    <a:lumOff val="25000"/>
                  </a:schemeClr>
                </a:solidFill>
                <a:latin typeface="Gill Sans MT" pitchFamily="34" charset="0"/>
              </a:rPr>
              <a:t>second column</a:t>
            </a:r>
            <a:endParaRPr lang="en-US" sz="2000" dirty="0">
              <a:solidFill>
                <a:schemeClr val="accent4">
                  <a:lumMod val="75000"/>
                  <a:lumOff val="25000"/>
                </a:schemeClr>
              </a:solidFill>
              <a:latin typeface="Gill Sans MT" pitchFamily="34" charset="0"/>
            </a:endParaRPr>
          </a:p>
          <a:p>
            <a:pPr lvl="1">
              <a:spcAft>
                <a:spcPts val="600"/>
              </a:spcAft>
            </a:pPr>
            <a:r>
              <a:rPr lang="en-US" sz="2000" dirty="0">
                <a:solidFill>
                  <a:schemeClr val="accent4">
                    <a:lumMod val="75000"/>
                    <a:lumOff val="25000"/>
                  </a:schemeClr>
                </a:solidFill>
                <a:latin typeface="Gill Sans MT" pitchFamily="34" charset="0"/>
              </a:rPr>
              <a:t>Prescription drug </a:t>
            </a:r>
            <a:endParaRPr lang="en-CA" sz="2000" dirty="0">
              <a:solidFill>
                <a:schemeClr val="accent4">
                  <a:lumMod val="75000"/>
                  <a:lumOff val="25000"/>
                </a:schemeClr>
              </a:solidFill>
              <a:latin typeface="Gill Sans MT" pitchFamily="34" charset="0"/>
            </a:endParaRPr>
          </a:p>
          <a:p>
            <a:pPr lvl="1">
              <a:spcAft>
                <a:spcPts val="600"/>
              </a:spcAft>
            </a:pPr>
            <a:r>
              <a:rPr lang="en-US" sz="2000" dirty="0" smtClean="0">
                <a:solidFill>
                  <a:schemeClr val="accent4">
                    <a:lumMod val="75000"/>
                    <a:lumOff val="25000"/>
                  </a:schemeClr>
                </a:solidFill>
                <a:latin typeface="Gill Sans MT" pitchFamily="34" charset="0"/>
              </a:rPr>
              <a:t>Step </a:t>
            </a:r>
            <a:r>
              <a:rPr lang="en-US" sz="2000" dirty="0">
                <a:solidFill>
                  <a:schemeClr val="accent4">
                    <a:lumMod val="75000"/>
                    <a:lumOff val="25000"/>
                  </a:schemeClr>
                </a:solidFill>
                <a:latin typeface="Gill Sans MT" pitchFamily="34" charset="0"/>
              </a:rPr>
              <a:t>1 </a:t>
            </a:r>
            <a:r>
              <a:rPr lang="en-US" sz="1800" dirty="0">
                <a:solidFill>
                  <a:schemeClr val="accent4">
                    <a:lumMod val="50000"/>
                    <a:lumOff val="50000"/>
                  </a:schemeClr>
                </a:solidFill>
                <a:latin typeface="Gill Sans MT" pitchFamily="34" charset="0"/>
              </a:rPr>
              <a:t>remove VAT  FPN =</a:t>
            </a:r>
            <a:r>
              <a:rPr lang="en-US" sz="1800" dirty="0">
                <a:solidFill>
                  <a:schemeClr val="accent4">
                    <a:lumMod val="75000"/>
                    <a:lumOff val="25000"/>
                  </a:schemeClr>
                </a:solidFill>
                <a:latin typeface="Gill Sans MT" pitchFamily="34" charset="0"/>
              </a:rPr>
              <a:t> </a:t>
            </a:r>
            <a:r>
              <a:rPr lang="en-US" sz="1800" dirty="0" smtClean="0">
                <a:solidFill>
                  <a:schemeClr val="accent4">
                    <a:lumMod val="75000"/>
                    <a:lumOff val="25000"/>
                  </a:schemeClr>
                </a:solidFill>
                <a:latin typeface="Gill Sans MT" pitchFamily="34" charset="0"/>
              </a:rPr>
              <a:t>  </a:t>
            </a:r>
            <a:r>
              <a:rPr lang="en-US" sz="2000" b="1" u="sng" dirty="0" smtClean="0">
                <a:solidFill>
                  <a:schemeClr val="accent4">
                    <a:lumMod val="75000"/>
                    <a:lumOff val="25000"/>
                  </a:schemeClr>
                </a:solidFill>
                <a:latin typeface="Gill Sans MT" pitchFamily="34" charset="0"/>
              </a:rPr>
              <a:t>61.24</a:t>
            </a:r>
            <a:r>
              <a:rPr lang="en-US" sz="1800" dirty="0" smtClean="0">
                <a:solidFill>
                  <a:schemeClr val="accent4">
                    <a:lumMod val="50000"/>
                    <a:lumOff val="50000"/>
                  </a:schemeClr>
                </a:solidFill>
                <a:latin typeface="Gill Sans MT" pitchFamily="34" charset="0"/>
              </a:rPr>
              <a:t>/1.19   =</a:t>
            </a:r>
            <a:r>
              <a:rPr lang="en-US" sz="2000" dirty="0" smtClean="0">
                <a:solidFill>
                  <a:schemeClr val="accent4">
                    <a:lumMod val="50000"/>
                    <a:lumOff val="50000"/>
                  </a:schemeClr>
                </a:solidFill>
                <a:latin typeface="Gill Sans MT" pitchFamily="34" charset="0"/>
              </a:rPr>
              <a:t>   </a:t>
            </a:r>
            <a:r>
              <a:rPr lang="en-US" sz="2000" b="1" u="sng" dirty="0" smtClean="0">
                <a:solidFill>
                  <a:schemeClr val="accent4">
                    <a:lumMod val="75000"/>
                    <a:lumOff val="25000"/>
                  </a:schemeClr>
                </a:solidFill>
                <a:latin typeface="Gill Sans MT" pitchFamily="34" charset="0"/>
              </a:rPr>
              <a:t>51.46</a:t>
            </a:r>
            <a:endParaRPr lang="en-US" sz="2000" b="1" u="sng" dirty="0">
              <a:solidFill>
                <a:schemeClr val="accent4">
                  <a:lumMod val="75000"/>
                  <a:lumOff val="25000"/>
                </a:schemeClr>
              </a:solidFill>
              <a:latin typeface="Gill Sans MT" pitchFamily="34" charset="0"/>
            </a:endParaRPr>
          </a:p>
          <a:p>
            <a:pPr lvl="1">
              <a:spcAft>
                <a:spcPts val="600"/>
              </a:spcAft>
            </a:pPr>
            <a:r>
              <a:rPr lang="en-US" sz="2000" dirty="0">
                <a:solidFill>
                  <a:schemeClr val="accent4">
                    <a:lumMod val="75000"/>
                    <a:lumOff val="25000"/>
                  </a:schemeClr>
                </a:solidFill>
                <a:latin typeface="Gill Sans MT" pitchFamily="34" charset="0"/>
              </a:rPr>
              <a:t>Step 2 </a:t>
            </a:r>
            <a:r>
              <a:rPr lang="en-US" sz="1800" dirty="0">
                <a:solidFill>
                  <a:schemeClr val="accent4">
                    <a:lumMod val="50000"/>
                    <a:lumOff val="50000"/>
                  </a:schemeClr>
                </a:solidFill>
                <a:latin typeface="Gill Sans MT" pitchFamily="34" charset="0"/>
              </a:rPr>
              <a:t>PP = </a:t>
            </a:r>
            <a:r>
              <a:rPr lang="en-US" sz="1800" dirty="0" smtClean="0">
                <a:solidFill>
                  <a:schemeClr val="accent4">
                    <a:lumMod val="50000"/>
                    <a:lumOff val="50000"/>
                  </a:schemeClr>
                </a:solidFill>
                <a:latin typeface="Gill Sans MT" pitchFamily="34" charset="0"/>
              </a:rPr>
              <a:t>  (</a:t>
            </a:r>
            <a:r>
              <a:rPr lang="en-US" sz="1800" dirty="0">
                <a:solidFill>
                  <a:schemeClr val="accent4">
                    <a:lumMod val="50000"/>
                    <a:lumOff val="50000"/>
                  </a:schemeClr>
                </a:solidFill>
                <a:latin typeface="Gill Sans MT" pitchFamily="34" charset="0"/>
              </a:rPr>
              <a:t>FPN-8.10) </a:t>
            </a:r>
            <a:r>
              <a:rPr lang="en-US" sz="1800" dirty="0" smtClean="0">
                <a:solidFill>
                  <a:schemeClr val="accent4">
                    <a:lumMod val="50000"/>
                    <a:lumOff val="50000"/>
                  </a:schemeClr>
                </a:solidFill>
                <a:latin typeface="Gill Sans MT" pitchFamily="34" charset="0"/>
              </a:rPr>
              <a:t>/ 1.03   =   (</a:t>
            </a:r>
            <a:r>
              <a:rPr lang="en-US" sz="2000" b="1" u="sng" dirty="0">
                <a:solidFill>
                  <a:schemeClr val="accent4">
                    <a:lumMod val="75000"/>
                    <a:lumOff val="25000"/>
                  </a:schemeClr>
                </a:solidFill>
                <a:latin typeface="Gill Sans MT" pitchFamily="34" charset="0"/>
              </a:rPr>
              <a:t>51.46</a:t>
            </a:r>
            <a:r>
              <a:rPr lang="en-US" sz="2000" dirty="0">
                <a:solidFill>
                  <a:schemeClr val="accent4">
                    <a:lumMod val="75000"/>
                    <a:lumOff val="25000"/>
                  </a:schemeClr>
                </a:solidFill>
                <a:latin typeface="Gill Sans MT" pitchFamily="34" charset="0"/>
              </a:rPr>
              <a:t> </a:t>
            </a:r>
            <a:r>
              <a:rPr lang="en-US" sz="1800" dirty="0">
                <a:solidFill>
                  <a:schemeClr val="accent4">
                    <a:lumMod val="50000"/>
                    <a:lumOff val="50000"/>
                  </a:schemeClr>
                </a:solidFill>
                <a:latin typeface="Gill Sans MT" pitchFamily="34" charset="0"/>
              </a:rPr>
              <a:t>– 8.10</a:t>
            </a:r>
            <a:r>
              <a:rPr lang="en-US" sz="1800" dirty="0" smtClean="0">
                <a:solidFill>
                  <a:schemeClr val="accent4">
                    <a:lumMod val="50000"/>
                    <a:lumOff val="50000"/>
                  </a:schemeClr>
                </a:solidFill>
                <a:latin typeface="Gill Sans MT" pitchFamily="34" charset="0"/>
              </a:rPr>
              <a:t>)  / 1.03   =   </a:t>
            </a:r>
            <a:r>
              <a:rPr lang="en-US" sz="2000" b="1" u="sng" dirty="0" smtClean="0">
                <a:solidFill>
                  <a:schemeClr val="accent4">
                    <a:lumMod val="75000"/>
                    <a:lumOff val="25000"/>
                  </a:schemeClr>
                </a:solidFill>
                <a:latin typeface="Gill Sans MT" pitchFamily="34" charset="0"/>
              </a:rPr>
              <a:t>42.10</a:t>
            </a:r>
            <a:r>
              <a:rPr lang="en-US" sz="2000" dirty="0" smtClean="0">
                <a:solidFill>
                  <a:schemeClr val="accent4">
                    <a:lumMod val="75000"/>
                    <a:lumOff val="25000"/>
                  </a:schemeClr>
                </a:solidFill>
                <a:latin typeface="Gill Sans MT" pitchFamily="34" charset="0"/>
              </a:rPr>
              <a:t>              </a:t>
            </a:r>
            <a:endParaRPr lang="en-US" sz="2000" dirty="0">
              <a:solidFill>
                <a:schemeClr val="accent4">
                  <a:lumMod val="75000"/>
                  <a:lumOff val="25000"/>
                </a:schemeClr>
              </a:solidFill>
              <a:latin typeface="Gill Sans MT" pitchFamily="34" charset="0"/>
            </a:endParaRPr>
          </a:p>
          <a:p>
            <a:pPr lvl="1">
              <a:spcAft>
                <a:spcPts val="600"/>
              </a:spcAft>
            </a:pPr>
            <a:r>
              <a:rPr lang="en-US" sz="2000" dirty="0">
                <a:solidFill>
                  <a:schemeClr val="accent4">
                    <a:lumMod val="75000"/>
                    <a:lumOff val="25000"/>
                  </a:schemeClr>
                </a:solidFill>
                <a:latin typeface="Gill Sans MT" pitchFamily="34" charset="0"/>
              </a:rPr>
              <a:t>Step 3</a:t>
            </a:r>
            <a:r>
              <a:rPr lang="en-US" sz="2000" dirty="0">
                <a:solidFill>
                  <a:schemeClr val="accent4">
                    <a:lumMod val="50000"/>
                    <a:lumOff val="50000"/>
                  </a:schemeClr>
                </a:solidFill>
                <a:latin typeface="Gill Sans MT" pitchFamily="34" charset="0"/>
              </a:rPr>
              <a:t> </a:t>
            </a:r>
            <a:r>
              <a:rPr lang="en-US" sz="1800" dirty="0">
                <a:solidFill>
                  <a:schemeClr val="accent4">
                    <a:lumMod val="50000"/>
                    <a:lumOff val="50000"/>
                  </a:schemeClr>
                </a:solidFill>
                <a:latin typeface="Gill Sans MT" pitchFamily="34" charset="0"/>
              </a:rPr>
              <a:t>WP = </a:t>
            </a:r>
            <a:r>
              <a:rPr lang="en-US" sz="1800" dirty="0" smtClean="0">
                <a:solidFill>
                  <a:schemeClr val="accent4">
                    <a:lumMod val="50000"/>
                    <a:lumOff val="50000"/>
                  </a:schemeClr>
                </a:solidFill>
                <a:latin typeface="Gill Sans MT" pitchFamily="34" charset="0"/>
              </a:rPr>
              <a:t>  </a:t>
            </a:r>
            <a:r>
              <a:rPr lang="en-US" sz="2000" b="1" u="sng" dirty="0" smtClean="0">
                <a:solidFill>
                  <a:schemeClr val="accent4">
                    <a:lumMod val="75000"/>
                    <a:lumOff val="25000"/>
                  </a:schemeClr>
                </a:solidFill>
                <a:latin typeface="Gill Sans MT" pitchFamily="34" charset="0"/>
              </a:rPr>
              <a:t>42.10 </a:t>
            </a:r>
            <a:r>
              <a:rPr lang="en-US" sz="1800" dirty="0" smtClean="0">
                <a:solidFill>
                  <a:schemeClr val="accent4">
                    <a:lumMod val="50000"/>
                    <a:lumOff val="50000"/>
                  </a:schemeClr>
                </a:solidFill>
                <a:latin typeface="Gill Sans MT" pitchFamily="34" charset="0"/>
              </a:rPr>
              <a:t>/ 1.06   =   </a:t>
            </a:r>
            <a:r>
              <a:rPr lang="en-US" sz="2000" b="1" u="sng" dirty="0" smtClean="0">
                <a:solidFill>
                  <a:schemeClr val="accent4">
                    <a:lumMod val="75000"/>
                    <a:lumOff val="25000"/>
                  </a:schemeClr>
                </a:solidFill>
                <a:latin typeface="Gill Sans MT" pitchFamily="34" charset="0"/>
              </a:rPr>
              <a:t>39.72</a:t>
            </a:r>
            <a:r>
              <a:rPr lang="en-US" sz="2000" b="1" dirty="0" smtClean="0">
                <a:solidFill>
                  <a:schemeClr val="accent4">
                    <a:lumMod val="75000"/>
                    <a:lumOff val="25000"/>
                  </a:schemeClr>
                </a:solidFill>
                <a:latin typeface="Gill Sans MT" pitchFamily="34" charset="0"/>
              </a:rPr>
              <a:t> </a:t>
            </a:r>
            <a:r>
              <a:rPr lang="en-US" sz="2000" dirty="0" smtClean="0">
                <a:solidFill>
                  <a:schemeClr val="accent4">
                    <a:lumMod val="75000"/>
                    <a:lumOff val="25000"/>
                  </a:schemeClr>
                </a:solidFill>
                <a:latin typeface="Gill Sans MT" pitchFamily="34" charset="0"/>
              </a:rPr>
              <a:t>                                                       </a:t>
            </a:r>
            <a:endParaRPr lang="en-US" sz="2000" dirty="0">
              <a:solidFill>
                <a:schemeClr val="accent4">
                  <a:lumMod val="75000"/>
                  <a:lumOff val="25000"/>
                </a:schemeClr>
              </a:solidFill>
              <a:latin typeface="Gill Sans MT" pitchFamily="34" charset="0"/>
            </a:endParaRPr>
          </a:p>
        </p:txBody>
      </p:sp>
    </p:spTree>
    <p:extLst>
      <p:ext uri="{BB962C8B-B14F-4D97-AF65-F5344CB8AC3E}">
        <p14:creationId xmlns:p14="http://schemas.microsoft.com/office/powerpoint/2010/main" val="265305535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71" name="Slide Number Placeholder 3"/>
          <p:cNvSpPr>
            <a:spLocks noGrp="1"/>
          </p:cNvSpPr>
          <p:nvPr>
            <p:ph type="sldNum" sz="quarter" idx="10"/>
          </p:nvPr>
        </p:nvSpPr>
        <p:spPr>
          <a:noFill/>
        </p:spPr>
        <p:txBody>
          <a:bodyPr/>
          <a:lstStyle/>
          <a:p>
            <a:fld id="{DEA26D39-066E-4685-B231-73CBD117C597}" type="slidenum">
              <a:rPr lang="en-US" smtClean="0">
                <a:latin typeface="Gill Sans MT" pitchFamily="34" charset="0"/>
              </a:rPr>
              <a:pPr/>
              <a:t>23</a:t>
            </a:fld>
            <a:endParaRPr lang="en-US" dirty="0" smtClean="0">
              <a:solidFill>
                <a:schemeClr val="tx1"/>
              </a:solidFill>
              <a:latin typeface="Gill Sans MT" pitchFamily="34" charset="0"/>
            </a:endParaRPr>
          </a:p>
        </p:txBody>
      </p:sp>
      <p:sp>
        <p:nvSpPr>
          <p:cNvPr id="31772" name="Line 4"/>
          <p:cNvSpPr>
            <a:spLocks noChangeShapeType="1"/>
          </p:cNvSpPr>
          <p:nvPr/>
        </p:nvSpPr>
        <p:spPr bwMode="auto">
          <a:xfrm>
            <a:off x="1043608" y="1052736"/>
            <a:ext cx="8100392" cy="744"/>
          </a:xfrm>
          <a:prstGeom prst="line">
            <a:avLst/>
          </a:prstGeom>
          <a:noFill/>
          <a:ln w="22225" cap="sq">
            <a:solidFill>
              <a:srgbClr val="20558A"/>
            </a:solidFill>
            <a:round/>
            <a:headEnd type="none" w="sm" len="sm"/>
            <a:tailEnd type="none" w="sm" len="sm"/>
          </a:ln>
        </p:spPr>
        <p:txBody>
          <a:bodyPr wrap="none" anchor="ctr"/>
          <a:lstStyle/>
          <a:p>
            <a:endParaRPr lang="en-CA">
              <a:latin typeface="Gill Sans MT" pitchFamily="34" charset="0"/>
            </a:endParaRPr>
          </a:p>
        </p:txBody>
      </p:sp>
      <p:graphicFrame>
        <p:nvGraphicFramePr>
          <p:cNvPr id="11" name="Table 10"/>
          <p:cNvGraphicFramePr>
            <a:graphicFrameLocks noGrp="1"/>
          </p:cNvGraphicFramePr>
          <p:nvPr>
            <p:extLst>
              <p:ext uri="{D42A27DB-BD31-4B8C-83A1-F6EECF244321}">
                <p14:modId xmlns:p14="http://schemas.microsoft.com/office/powerpoint/2010/main" val="2904624713"/>
              </p:ext>
            </p:extLst>
          </p:nvPr>
        </p:nvGraphicFramePr>
        <p:xfrm>
          <a:off x="1115616" y="1196752"/>
          <a:ext cx="7704858" cy="4800600"/>
        </p:xfrm>
        <a:graphic>
          <a:graphicData uri="http://schemas.openxmlformats.org/drawingml/2006/table">
            <a:tbl>
              <a:tblPr>
                <a:tableStyleId>{5C22544A-7EE6-4342-B048-85BDC9FD1C3A}</a:tableStyleId>
              </a:tblPr>
              <a:tblGrid>
                <a:gridCol w="777555"/>
                <a:gridCol w="646279"/>
                <a:gridCol w="777555"/>
                <a:gridCol w="747260"/>
                <a:gridCol w="646279"/>
                <a:gridCol w="363531"/>
                <a:gridCol w="646279"/>
                <a:gridCol w="737162"/>
                <a:gridCol w="686671"/>
                <a:gridCol w="595790"/>
                <a:gridCol w="393826"/>
                <a:gridCol w="686671"/>
              </a:tblGrid>
              <a:tr h="181820">
                <a:tc gridSpan="12">
                  <a:txBody>
                    <a:bodyPr/>
                    <a:lstStyle/>
                    <a:p>
                      <a:pPr algn="ctr" rtl="0" fontAlgn="b"/>
                      <a:r>
                        <a:rPr lang="da-DK" sz="1200" b="1" u="none" strike="noStrike" dirty="0">
                          <a:effectLst/>
                        </a:rPr>
                        <a:t>ABC 100 mg/tab (DIN 01234567)</a:t>
                      </a:r>
                      <a:endParaRPr lang="da-DK" sz="1200" b="1" i="0" u="none" strike="noStrike" dirty="0">
                        <a:solidFill>
                          <a:srgbClr val="003366"/>
                        </a:solidFill>
                        <a:effectLst/>
                        <a:latin typeface="Arial"/>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r>
              <a:tr h="181820">
                <a:tc gridSpan="12">
                  <a:txBody>
                    <a:bodyPr/>
                    <a:lstStyle/>
                    <a:p>
                      <a:pPr algn="ctr" rtl="0" fontAlgn="b"/>
                      <a:r>
                        <a:rPr lang="en-CA" sz="1200" b="1" u="none" strike="noStrike" dirty="0">
                          <a:effectLst/>
                        </a:rPr>
                        <a:t>International Price Verification</a:t>
                      </a:r>
                      <a:endParaRPr lang="en-CA" sz="1200" b="1" i="0" u="none" strike="noStrike" dirty="0">
                        <a:solidFill>
                          <a:srgbClr val="003366"/>
                        </a:solidFill>
                        <a:effectLst/>
                        <a:latin typeface="Arial"/>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r>
              <a:tr h="181820">
                <a:tc gridSpan="12">
                  <a:txBody>
                    <a:bodyPr/>
                    <a:lstStyle/>
                    <a:p>
                      <a:pPr algn="ctr" rtl="0" fontAlgn="b"/>
                      <a:r>
                        <a:rPr lang="en-CA" sz="1200" b="1" u="none" strike="noStrike" dirty="0">
                          <a:effectLst/>
                        </a:rPr>
                        <a:t>January-June 2011</a:t>
                      </a:r>
                      <a:endParaRPr lang="en-CA" sz="1200" b="1" i="0" u="none" strike="noStrike" dirty="0">
                        <a:solidFill>
                          <a:srgbClr val="003366"/>
                        </a:solidFill>
                        <a:effectLst/>
                        <a:latin typeface="Arial"/>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r>
              <a:tr h="181820">
                <a:tc rowSpan="3">
                  <a:txBody>
                    <a:bodyPr/>
                    <a:lstStyle/>
                    <a:p>
                      <a:pPr algn="ctr" rtl="0" fontAlgn="b"/>
                      <a:r>
                        <a:rPr lang="en-CA" sz="1200" b="1" u="none" strike="noStrike" dirty="0">
                          <a:effectLst/>
                        </a:rPr>
                        <a:t>Country</a:t>
                      </a:r>
                      <a:endParaRPr lang="en-CA" sz="1200" b="1" i="0" u="none" strike="noStrike" dirty="0">
                        <a:solidFill>
                          <a:srgbClr val="003366"/>
                        </a:solidFill>
                        <a:effectLst/>
                        <a:latin typeface="Arial"/>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gridSpan="4">
                  <a:txBody>
                    <a:bodyPr/>
                    <a:lstStyle/>
                    <a:p>
                      <a:pPr algn="ctr" rtl="0" fontAlgn="ctr"/>
                      <a:r>
                        <a:rPr lang="en-CA" sz="1200" b="1" u="none" strike="noStrike" dirty="0">
                          <a:effectLst/>
                        </a:rPr>
                        <a:t>Company Submission Prices</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endParaRPr lang="en-CA"/>
                    </a:p>
                  </a:txBody>
                  <a:tcPr/>
                </a:tc>
                <a:tc rowSpan="2" hMerge="1">
                  <a:txBody>
                    <a:bodyPr/>
                    <a:lstStyle/>
                    <a:p>
                      <a:endParaRPr lang="en-CA"/>
                    </a:p>
                  </a:txBody>
                  <a:tcPr/>
                </a:tc>
                <a:tc rowSpan="2" hMerge="1">
                  <a:txBody>
                    <a:bodyPr/>
                    <a:lstStyle/>
                    <a:p>
                      <a:endParaRPr lang="en-CA"/>
                    </a:p>
                  </a:txBody>
                  <a:tcPr/>
                </a:tc>
                <a:tc gridSpan="3">
                  <a:txBody>
                    <a:bodyPr/>
                    <a:lstStyle/>
                    <a:p>
                      <a:pPr algn="ctr" rtl="0" fontAlgn="b"/>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endParaRPr lang="en-CA"/>
                    </a:p>
                  </a:txBody>
                  <a:tcPr/>
                </a:tc>
                <a:tc hMerge="1">
                  <a:txBody>
                    <a:bodyPr/>
                    <a:lstStyle/>
                    <a:p>
                      <a:endParaRPr lang="en-CA"/>
                    </a:p>
                  </a:txBody>
                  <a:tcPr/>
                </a:tc>
                <a:tc gridSpan="4">
                  <a:txBody>
                    <a:bodyPr/>
                    <a:lstStyle/>
                    <a:p>
                      <a:pPr algn="ctr" rtl="0" fontAlgn="b"/>
                      <a:r>
                        <a:rPr lang="en-CA" sz="1200" b="1" u="none" strike="noStrike" dirty="0">
                          <a:effectLst/>
                        </a:rPr>
                        <a:t>International Ex-Factory Prices</a:t>
                      </a:r>
                      <a:endParaRPr lang="en-CA" sz="1200" b="1" i="0" u="none" strike="noStrike" dirty="0">
                        <a:solidFill>
                          <a:srgbClr val="003366"/>
                        </a:solidFill>
                        <a:effectLst/>
                        <a:latin typeface="Arial"/>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tr>
              <a:tr h="181820">
                <a:tc vMerge="1">
                  <a:txBody>
                    <a:bodyPr/>
                    <a:lstStyle/>
                    <a:p>
                      <a:endParaRPr lang="en-CA"/>
                    </a:p>
                  </a:txBody>
                  <a:tcPr/>
                </a:tc>
                <a:tc gridSpan="4" vMerge="1">
                  <a:txBody>
                    <a:bodyPr/>
                    <a:lstStyle/>
                    <a:p>
                      <a:endParaRPr lang="en-CA"/>
                    </a:p>
                  </a:txBody>
                  <a:tcPr/>
                </a:tc>
                <a:tc hMerge="1" vMerge="1">
                  <a:txBody>
                    <a:bodyPr/>
                    <a:lstStyle/>
                    <a:p>
                      <a:endParaRPr lang="en-CA"/>
                    </a:p>
                  </a:txBody>
                  <a:tcPr/>
                </a:tc>
                <a:tc hMerge="1" vMerge="1">
                  <a:txBody>
                    <a:bodyPr/>
                    <a:lstStyle/>
                    <a:p>
                      <a:endParaRPr lang="en-CA"/>
                    </a:p>
                  </a:txBody>
                  <a:tcPr/>
                </a:tc>
                <a:tc hMerge="1" vMerge="1">
                  <a:txBody>
                    <a:bodyPr/>
                    <a:lstStyle/>
                    <a:p>
                      <a:endParaRPr lang="en-CA"/>
                    </a:p>
                  </a:txBody>
                  <a:tcPr/>
                </a:tc>
                <a:tc gridSpan="3">
                  <a:txBody>
                    <a:bodyPr/>
                    <a:lstStyle/>
                    <a:p>
                      <a:pPr algn="ctr"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gridSpan="4">
                  <a:txBody>
                    <a:bodyPr/>
                    <a:lstStyle/>
                    <a:p>
                      <a:pPr algn="ctr" rtl="0" fontAlgn="ctr"/>
                      <a:r>
                        <a:rPr lang="en-CA" sz="1200" b="1" u="none" strike="noStrike" dirty="0">
                          <a:effectLst/>
                        </a:rPr>
                        <a:t>Backed Out From Public Sources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tr>
              <a:tr h="354639">
                <a:tc vMerge="1">
                  <a:txBody>
                    <a:bodyPr/>
                    <a:lstStyle/>
                    <a:p>
                      <a:endParaRPr lang="en-CA"/>
                    </a:p>
                  </a:txBody>
                  <a:tcPr/>
                </a:tc>
                <a:tc gridSpan="3">
                  <a:txBody>
                    <a:bodyPr/>
                    <a:lstStyle/>
                    <a:p>
                      <a:pPr algn="ctr" rtl="0" fontAlgn="ctr"/>
                      <a:r>
                        <a:rPr lang="en-CA" sz="1200" b="1" u="none" strike="noStrike" dirty="0">
                          <a:effectLst/>
                        </a:rPr>
                        <a:t>(Local Currency)</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a:txBody>
                    <a:bodyPr/>
                    <a:lstStyle/>
                    <a:p>
                      <a:pPr algn="ctr" rtl="0" fontAlgn="ctr"/>
                      <a:r>
                        <a:rPr lang="en-CA" sz="1200" b="1" u="none" strike="noStrike" dirty="0">
                          <a:effectLst/>
                        </a:rPr>
                        <a:t>(Canadian Currency)</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rtl="0" fontAlgn="ctr"/>
                      <a:r>
                        <a:rPr lang="en-CA" sz="1200" b="1" u="none" strike="noStrike" dirty="0">
                          <a:effectLst/>
                        </a:rPr>
                        <a:t>Publicly Available International Prices</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gridSpan="3">
                  <a:txBody>
                    <a:bodyPr/>
                    <a:lstStyle/>
                    <a:p>
                      <a:pPr algn="ctr" rtl="0" fontAlgn="ctr"/>
                      <a:r>
                        <a:rPr lang="en-CA" sz="1200" b="1" u="none" strike="noStrike" dirty="0">
                          <a:effectLst/>
                        </a:rPr>
                        <a:t>(Local Currency)</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a:txBody>
                    <a:bodyPr/>
                    <a:lstStyle/>
                    <a:p>
                      <a:pPr algn="l" rtl="0" fontAlgn="ctr"/>
                      <a:r>
                        <a:rPr lang="en-CA" sz="1200" b="1" u="none" strike="noStrike" dirty="0">
                          <a:effectLst/>
                        </a:rPr>
                        <a:t>(Canadian Currency)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1820">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t"/>
                      <a:r>
                        <a:rPr lang="en-CA" sz="1200" b="1" u="none" strike="noStrike" dirty="0">
                          <a:effectLst/>
                        </a:rPr>
                        <a:t>(30)</a:t>
                      </a:r>
                      <a:endParaRPr lang="en-CA" sz="120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ctr"/>
                      <a:r>
                        <a:rPr lang="en-CA" sz="1200" b="1" u="none" strike="noStrike" dirty="0">
                          <a:effectLst/>
                        </a:rPr>
                        <a:t>76.5000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200" b="1" u="none" strike="noStrike" dirty="0">
                          <a:effectLst/>
                        </a:rPr>
                        <a:t>(CDN$)(H)</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t"/>
                      <a:r>
                        <a:rPr lang="en-CA" sz="1200" b="1" u="none" strike="noStrike" dirty="0">
                          <a:effectLst/>
                        </a:rPr>
                        <a:t>(30)</a:t>
                      </a:r>
                      <a:endParaRPr lang="en-CA" sz="120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ctr"/>
                      <a:r>
                        <a:rPr lang="en-CA" sz="1200" b="1" u="none" strike="noStrike" dirty="0">
                          <a:effectLst/>
                        </a:rPr>
                        <a:t>76.5000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200" b="1" u="none" strike="noStrike" dirty="0">
                          <a:effectLst/>
                        </a:rPr>
                        <a:t>(CDN$)</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fontAlgn="t"/>
                      <a:r>
                        <a:rPr lang="en-CA" sz="1200" b="1" u="none" strike="noStrike" dirty="0">
                          <a:effectLst/>
                        </a:rPr>
                        <a:t> </a:t>
                      </a:r>
                      <a:endParaRPr lang="en-CA" sz="1200" b="1" i="0" u="none" strike="noStrike" dirty="0">
                        <a:solidFill>
                          <a:srgbClr val="000000"/>
                        </a:solidFill>
                        <a:effectLst/>
                        <a:latin typeface="Arial"/>
                      </a:endParaRPr>
                    </a:p>
                  </a:txBody>
                  <a:tcPr marL="9525" marR="9525" marT="9525"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l" fontAlgn="ctr"/>
                      <a:r>
                        <a:rPr lang="en-CA" sz="1200" b="1" u="none" strike="noStrike">
                          <a:effectLst/>
                        </a:rPr>
                        <a:t> </a:t>
                      </a:r>
                      <a:endParaRPr lang="en-CA" sz="1200" b="1" i="0" u="none" strike="noStrike">
                        <a:solidFill>
                          <a:srgbClr val="000000"/>
                        </a:solidFill>
                        <a:effectLst/>
                        <a:latin typeface="Arial"/>
                      </a:endParaRPr>
                    </a:p>
                  </a:txBody>
                  <a:tcPr marL="9525" marR="9525" marT="9525" marB="0" anchor="ctr">
                    <a:lnT w="12700" cap="flat" cmpd="sng" algn="ctr">
                      <a:solidFill>
                        <a:schemeClr val="tx1"/>
                      </a:solidFill>
                      <a:prstDash val="solid"/>
                      <a:round/>
                      <a:headEnd type="none" w="med" len="med"/>
                      <a:tailEnd type="none" w="med" len="med"/>
                    </a:lnT>
                  </a:tcPr>
                </a:tc>
                <a:tc>
                  <a:txBody>
                    <a:bodyPr/>
                    <a:lstStyle/>
                    <a:p>
                      <a:pPr algn="l" fontAlgn="ctr"/>
                      <a:r>
                        <a:rPr lang="en-CA" sz="1200" b="1" u="none" strike="noStrike">
                          <a:effectLst/>
                        </a:rPr>
                        <a:t> </a:t>
                      </a:r>
                      <a:endParaRPr lang="en-CA" sz="1200" b="1" i="0" u="none" strike="noStrike">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181820">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t"/>
                      <a:r>
                        <a:rPr lang="en-CA" sz="1200" b="1" u="none" strike="noStrike" dirty="0">
                          <a:effectLst/>
                        </a:rPr>
                        <a:t>(30)</a:t>
                      </a:r>
                      <a:endParaRPr lang="en-CA" sz="120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84.1500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(CDN$)(H)</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t"/>
                      <a:r>
                        <a:rPr lang="en-CA" sz="1200" b="1" u="none" strike="noStrike">
                          <a:effectLst/>
                        </a:rPr>
                        <a:t>(30)</a:t>
                      </a:r>
                      <a:endParaRPr lang="en-CA" sz="1200" b="1" i="0" u="none" strike="noStrike">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a:effectLst/>
                        </a:rPr>
                        <a:t>84.1500</a:t>
                      </a:r>
                      <a:endParaRPr lang="en-CA" sz="1200" b="1" i="0" u="none" strike="noStrike">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(CDN$)</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t"/>
                      <a:r>
                        <a:rPr lang="en-CA" sz="1200" b="1" u="none" strike="noStrike" dirty="0">
                          <a:effectLst/>
                        </a:rPr>
                        <a:t> </a:t>
                      </a:r>
                      <a:endParaRPr lang="en-CA" sz="1200" b="1" i="0" u="none" strike="noStrike" dirty="0">
                        <a:solidFill>
                          <a:srgbClr val="000000"/>
                        </a:solidFill>
                        <a:effectLst/>
                        <a:latin typeface="Arial"/>
                      </a:endParaRPr>
                    </a:p>
                  </a:txBody>
                  <a:tcPr marL="9525" marR="9525" marT="9525" marB="0">
                    <a:lnL w="12700" cap="flat" cmpd="sng" algn="ctr">
                      <a:solidFill>
                        <a:schemeClr val="tx1"/>
                      </a:solidFill>
                      <a:prstDash val="solid"/>
                      <a:round/>
                      <a:headEnd type="none" w="med" len="med"/>
                      <a:tailEnd type="none" w="med" len="med"/>
                    </a:lnL>
                  </a:tcPr>
                </a:tc>
                <a:tc>
                  <a:txBody>
                    <a:bodyPr/>
                    <a:lstStyle/>
                    <a:p>
                      <a:pPr algn="l" fontAlgn="ctr"/>
                      <a:endParaRPr lang="en-CA" sz="1200" b="1" i="0" u="none" strike="noStrike">
                        <a:solidFill>
                          <a:srgbClr val="000000"/>
                        </a:solidFill>
                        <a:effectLst/>
                        <a:latin typeface="Arial"/>
                      </a:endParaRPr>
                    </a:p>
                  </a:txBody>
                  <a:tcPr marL="9525" marR="9525" marT="9525" marB="0" anchor="ctr"/>
                </a:tc>
                <a:tc>
                  <a:txBody>
                    <a:bodyPr/>
                    <a:lstStyle/>
                    <a:p>
                      <a:pPr algn="l" fontAlgn="ctr"/>
                      <a:r>
                        <a:rPr lang="en-CA" sz="1200" b="1" u="none" strike="noStrike">
                          <a:effectLst/>
                        </a:rPr>
                        <a:t> </a:t>
                      </a:r>
                      <a:endParaRPr lang="en-CA" sz="1200" b="1" i="0" u="none" strike="noStrike">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rowSpan="2">
                  <a:txBody>
                    <a:bodyPr/>
                    <a:lstStyle/>
                    <a:p>
                      <a:pPr algn="l" rtl="0" fontAlgn="ctr"/>
                      <a:r>
                        <a:rPr lang="en-CA" sz="1200" b="1" u="none" strike="noStrike" dirty="0">
                          <a:effectLst/>
                        </a:rPr>
                        <a:t>Canada</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t"/>
                      <a:r>
                        <a:rPr lang="en-CA" sz="1200" b="1" u="none" strike="noStrike" dirty="0">
                          <a:effectLst/>
                        </a:rPr>
                        <a:t>(30)</a:t>
                      </a:r>
                      <a:endParaRPr lang="en-CA" sz="120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76.5000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(CDN$)(P)</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rowSpan="2">
                  <a:txBody>
                    <a:bodyPr/>
                    <a:lstStyle/>
                    <a:p>
                      <a:pPr algn="ctr" rtl="0" fontAlgn="ctr"/>
                      <a:r>
                        <a:rPr lang="en-CA" sz="1200" b="1" u="none" strike="noStrike" dirty="0">
                          <a:effectLst/>
                        </a:rPr>
                        <a:t>$2.6775</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CA" sz="1200" b="1" u="none" strike="noStrike" dirty="0">
                          <a:effectLst/>
                        </a:rPr>
                        <a:t> </a:t>
                      </a:r>
                      <a:endParaRPr lang="en-CA" sz="1200" b="1"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CA" sz="1200" b="1" u="none" strike="noStrike" dirty="0">
                          <a:effectLst/>
                        </a:rPr>
                        <a:t> </a:t>
                      </a:r>
                      <a:endParaRPr lang="en-CA"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ctr"/>
                      <a:r>
                        <a:rPr lang="en-CA" sz="1200" b="1" u="none" strike="noStrike" dirty="0">
                          <a:effectLst/>
                        </a:rPr>
                        <a:t> </a:t>
                      </a:r>
                      <a:endParaRPr lang="en-CA"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t"/>
                      <a:r>
                        <a:rPr lang="en-CA" sz="1200" b="1" u="none" strike="noStrike">
                          <a:effectLst/>
                        </a:rPr>
                        <a:t> </a:t>
                      </a:r>
                      <a:endParaRPr lang="en-CA" sz="1200" b="1" i="0" u="none" strike="noStrike">
                        <a:solidFill>
                          <a:srgbClr val="000000"/>
                        </a:solidFill>
                        <a:effectLst/>
                        <a:latin typeface="Arial"/>
                      </a:endParaRPr>
                    </a:p>
                  </a:txBody>
                  <a:tcPr marL="9525" marR="9525" marT="9525" marB="0">
                    <a:lnL w="12700" cap="flat" cmpd="sng" algn="ctr">
                      <a:solidFill>
                        <a:schemeClr val="tx1"/>
                      </a:solidFill>
                      <a:prstDash val="solid"/>
                      <a:round/>
                      <a:headEnd type="none" w="med" len="med"/>
                      <a:tailEnd type="none" w="med" len="med"/>
                    </a:lnL>
                  </a:tcPr>
                </a:tc>
                <a:tc>
                  <a:txBody>
                    <a:bodyPr/>
                    <a:lstStyle/>
                    <a:p>
                      <a:pPr algn="l" fontAlgn="ctr"/>
                      <a:endParaRPr lang="en-CA" sz="1200" b="1" i="0" u="none" strike="noStrike">
                        <a:solidFill>
                          <a:srgbClr val="000000"/>
                        </a:solidFill>
                        <a:effectLst/>
                        <a:latin typeface="Arial"/>
                      </a:endParaRPr>
                    </a:p>
                  </a:txBody>
                  <a:tcPr marL="9525" marR="9525" marT="9525" marB="0" anchor="ctr"/>
                </a:tc>
                <a:tc>
                  <a:txBody>
                    <a:bodyPr/>
                    <a:lstStyle/>
                    <a:p>
                      <a:pPr algn="l" fontAlgn="ctr"/>
                      <a:r>
                        <a:rPr lang="en-CA" sz="1200" b="1" u="none" strike="noStrike">
                          <a:effectLst/>
                        </a:rPr>
                        <a:t> </a:t>
                      </a:r>
                      <a:endParaRPr lang="en-CA" sz="1200" b="1" i="0" u="none" strike="noStrike">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rowSpan="2">
                  <a:txBody>
                    <a:bodyPr/>
                    <a:lstStyle/>
                    <a:p>
                      <a:pPr algn="ctr" rtl="0" fontAlgn="ctr"/>
                      <a:r>
                        <a:rPr lang="en-CA" sz="1200" b="1" u="none" strike="noStrike" dirty="0">
                          <a:effectLst/>
                        </a:rPr>
                        <a:t>$2.6775</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vMerge="1">
                  <a:txBody>
                    <a:bodyPr/>
                    <a:lstStyle/>
                    <a:p>
                      <a:endParaRPr lang="en-CA"/>
                    </a:p>
                  </a:txBody>
                  <a:tcPr/>
                </a:tc>
                <a:tc>
                  <a:txBody>
                    <a:bodyPr/>
                    <a:lstStyle/>
                    <a:p>
                      <a:pPr algn="r" rtl="0" fontAlgn="t"/>
                      <a:r>
                        <a:rPr lang="en-CA" sz="1200" b="1" u="none" strike="noStrike" dirty="0">
                          <a:effectLst/>
                        </a:rPr>
                        <a:t>(30)</a:t>
                      </a:r>
                      <a:endParaRPr lang="en-CA" sz="120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84.1500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(CDN$)(P)</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vMerge="1">
                  <a:txBody>
                    <a:bodyPr/>
                    <a:lstStyle/>
                    <a:p>
                      <a:endParaRPr lang="en-CA"/>
                    </a:p>
                  </a:txBody>
                  <a:tcPr/>
                </a:tc>
                <a:tc>
                  <a:txBody>
                    <a:bodyPr/>
                    <a:lstStyle/>
                    <a:p>
                      <a:pPr algn="r" fontAlgn="t"/>
                      <a:r>
                        <a:rPr lang="en-CA" sz="1200" b="1" u="none" strike="noStrike" dirty="0">
                          <a:effectLst/>
                        </a:rPr>
                        <a:t> </a:t>
                      </a:r>
                      <a:endParaRPr lang="en-CA" sz="1200" b="1"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CA" sz="1200" b="1" u="none" strike="noStrike" dirty="0">
                          <a:effectLst/>
                        </a:rPr>
                        <a:t> </a:t>
                      </a:r>
                      <a:endParaRPr lang="en-CA"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ctr"/>
                      <a:r>
                        <a:rPr lang="en-CA" sz="1200" b="1" u="none" strike="noStrike" dirty="0">
                          <a:effectLst/>
                        </a:rPr>
                        <a:t> </a:t>
                      </a:r>
                      <a:endParaRPr lang="en-CA"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t"/>
                      <a:r>
                        <a:rPr lang="en-CA" sz="1200" b="1" u="none" strike="noStrike" dirty="0">
                          <a:effectLst/>
                        </a:rPr>
                        <a:t> </a:t>
                      </a:r>
                      <a:endParaRPr lang="en-CA" sz="1200" b="1" i="0" u="none" strike="noStrike" dirty="0">
                        <a:solidFill>
                          <a:srgbClr val="000000"/>
                        </a:solidFill>
                        <a:effectLst/>
                        <a:latin typeface="Arial"/>
                      </a:endParaRPr>
                    </a:p>
                  </a:txBody>
                  <a:tcPr marL="9525" marR="9525" marT="9525" marB="0">
                    <a:lnL w="12700" cap="flat" cmpd="sng" algn="ctr">
                      <a:solidFill>
                        <a:schemeClr val="tx1"/>
                      </a:solidFill>
                      <a:prstDash val="solid"/>
                      <a:round/>
                      <a:headEnd type="none" w="med" len="med"/>
                      <a:tailEnd type="none" w="med" len="med"/>
                    </a:lnL>
                  </a:tcPr>
                </a:tc>
                <a:tc>
                  <a:txBody>
                    <a:bodyPr/>
                    <a:lstStyle/>
                    <a:p>
                      <a:pPr algn="l" fontAlgn="ctr"/>
                      <a:endParaRPr lang="en-CA" sz="1200" b="1" i="0" u="none" strike="noStrike">
                        <a:solidFill>
                          <a:srgbClr val="000000"/>
                        </a:solidFill>
                        <a:effectLst/>
                        <a:latin typeface="Arial"/>
                      </a:endParaRPr>
                    </a:p>
                  </a:txBody>
                  <a:tcPr marL="9525" marR="9525" marT="9525" marB="0" anchor="ctr"/>
                </a:tc>
                <a:tc>
                  <a:txBody>
                    <a:bodyPr/>
                    <a:lstStyle/>
                    <a:p>
                      <a:pPr algn="l" fontAlgn="ctr"/>
                      <a:r>
                        <a:rPr lang="en-CA" sz="1200" b="1" u="none" strike="noStrike">
                          <a:effectLst/>
                        </a:rPr>
                        <a:t> </a:t>
                      </a:r>
                      <a:endParaRPr lang="en-CA" sz="1200" b="1" i="0" u="none" strike="noStrike">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vMerge="1">
                  <a:txBody>
                    <a:bodyPr/>
                    <a:lstStyle/>
                    <a:p>
                      <a:endParaRPr lang="en-CA"/>
                    </a:p>
                  </a:txBody>
                  <a:tcPr/>
                </a:tc>
              </a:tr>
              <a:tr h="181820">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t"/>
                      <a:r>
                        <a:rPr lang="en-CA" sz="1200" b="1" u="none" strike="noStrike" dirty="0">
                          <a:effectLst/>
                        </a:rPr>
                        <a:t>(30)</a:t>
                      </a:r>
                      <a:endParaRPr lang="en-CA" sz="120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76.5000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(CDN$)(W)</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CA" sz="1200" b="1" u="none" strike="noStrike" dirty="0">
                          <a:effectLst/>
                        </a:rPr>
                        <a:t> </a:t>
                      </a:r>
                      <a:endParaRPr lang="en-CA" sz="1200" b="1"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CA" sz="1200" b="1" u="none" strike="noStrike" dirty="0">
                          <a:effectLst/>
                        </a:rPr>
                        <a:t> </a:t>
                      </a:r>
                      <a:endParaRPr lang="en-CA"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ctr"/>
                      <a:r>
                        <a:rPr lang="en-CA" sz="1200" b="1" u="none" strike="noStrike" dirty="0">
                          <a:effectLst/>
                        </a:rPr>
                        <a:t> </a:t>
                      </a:r>
                      <a:endParaRPr lang="en-CA"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t"/>
                      <a:r>
                        <a:rPr lang="en-CA" sz="1200" b="1" u="none" strike="noStrike">
                          <a:effectLst/>
                        </a:rPr>
                        <a:t> </a:t>
                      </a:r>
                      <a:endParaRPr lang="en-CA" sz="1200" b="1" i="0" u="none" strike="noStrike">
                        <a:solidFill>
                          <a:srgbClr val="000000"/>
                        </a:solidFill>
                        <a:effectLst/>
                        <a:latin typeface="Arial"/>
                      </a:endParaRPr>
                    </a:p>
                  </a:txBody>
                  <a:tcPr marL="9525" marR="9525" marT="9525" marB="0">
                    <a:lnL w="12700" cap="flat" cmpd="sng" algn="ctr">
                      <a:solidFill>
                        <a:schemeClr val="tx1"/>
                      </a:solidFill>
                      <a:prstDash val="solid"/>
                      <a:round/>
                      <a:headEnd type="none" w="med" len="med"/>
                      <a:tailEnd type="none" w="med" len="med"/>
                    </a:lnL>
                  </a:tcPr>
                </a:tc>
                <a:tc>
                  <a:txBody>
                    <a:bodyPr/>
                    <a:lstStyle/>
                    <a:p>
                      <a:pPr algn="l" fontAlgn="ctr"/>
                      <a:endParaRPr lang="en-CA" sz="1200" b="1" i="0" u="none" strike="noStrike" dirty="0">
                        <a:solidFill>
                          <a:srgbClr val="000000"/>
                        </a:solidFill>
                        <a:effectLst/>
                        <a:latin typeface="Arial"/>
                      </a:endParaRPr>
                    </a:p>
                  </a:txBody>
                  <a:tcPr marL="9525" marR="9525" marT="9525" marB="0" anchor="ctr"/>
                </a:tc>
                <a:tc>
                  <a:txBody>
                    <a:bodyPr/>
                    <a:lstStyle/>
                    <a:p>
                      <a:pPr algn="l" fontAlgn="ctr"/>
                      <a:r>
                        <a:rPr lang="en-CA" sz="1200" b="1" u="none" strike="noStrike">
                          <a:effectLst/>
                        </a:rPr>
                        <a:t> </a:t>
                      </a:r>
                      <a:endParaRPr lang="en-CA" sz="1200" b="1" i="0" u="none" strike="noStrike">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0" fontAlgn="t"/>
                      <a:r>
                        <a:rPr lang="en-CA" sz="1200" b="1" u="none" strike="noStrike" dirty="0">
                          <a:effectLst/>
                        </a:rPr>
                        <a:t>(30)</a:t>
                      </a:r>
                      <a:endParaRPr lang="en-CA" sz="120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0" fontAlgn="ctr"/>
                      <a:r>
                        <a:rPr lang="en-CA" sz="1200" b="1" u="none" strike="noStrike" dirty="0">
                          <a:effectLst/>
                        </a:rPr>
                        <a:t>84.1500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200" b="1" u="none" strike="noStrike" dirty="0">
                          <a:effectLst/>
                        </a:rPr>
                        <a:t>(CDN$)(W)</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fontAlgn="t"/>
                      <a:r>
                        <a:rPr lang="en-CA" sz="1200" b="1" u="none" strike="noStrike" dirty="0">
                          <a:effectLst/>
                        </a:rPr>
                        <a:t> </a:t>
                      </a:r>
                      <a:endParaRPr lang="en-CA" sz="1200" b="1"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fontAlgn="ctr"/>
                      <a:r>
                        <a:rPr lang="en-CA" sz="1200" b="1" u="none" strike="noStrike" dirty="0">
                          <a:effectLst/>
                        </a:rPr>
                        <a:t> </a:t>
                      </a:r>
                      <a:endParaRPr lang="en-CA"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fontAlgn="ctr"/>
                      <a:r>
                        <a:rPr lang="en-CA" sz="1200" b="1" u="none" strike="noStrike" dirty="0">
                          <a:effectLst/>
                        </a:rPr>
                        <a:t> </a:t>
                      </a:r>
                      <a:endParaRPr lang="en-CA"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fontAlgn="t"/>
                      <a:r>
                        <a:rPr lang="en-CA" sz="1200" b="1" u="none" strike="noStrike">
                          <a:effectLst/>
                        </a:rPr>
                        <a:t> </a:t>
                      </a:r>
                      <a:endParaRPr lang="en-CA" sz="1200" b="1" i="0" u="none" strike="noStrike">
                        <a:solidFill>
                          <a:srgbClr val="000000"/>
                        </a:solidFill>
                        <a:effectLst/>
                        <a:latin typeface="Arial"/>
                      </a:endParaRPr>
                    </a:p>
                  </a:txBody>
                  <a:tcPr marL="9525" marR="9525" marT="9525"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l"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r h="181820">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t"/>
                      <a:r>
                        <a:rPr lang="en-CA" sz="1200" b="1" u="none" strike="noStrike" dirty="0">
                          <a:effectLst/>
                        </a:rPr>
                        <a:t>(28)</a:t>
                      </a:r>
                      <a:endParaRPr lang="en-CA" sz="120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ctr"/>
                      <a:r>
                        <a:rPr lang="en-CA" sz="1200" b="1" u="none" strike="noStrike" dirty="0">
                          <a:effectLst/>
                        </a:rPr>
                        <a:t>40.0400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200" b="1" u="none" strike="noStrike" dirty="0">
                          <a:effectLst/>
                        </a:rPr>
                        <a:t>(€)(H)</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t"/>
                      <a:r>
                        <a:rPr lang="en-CA" sz="1200" b="1" u="none" strike="noStrike" dirty="0">
                          <a:effectLst/>
                        </a:rPr>
                        <a:t>(28)</a:t>
                      </a:r>
                      <a:endParaRPr lang="en-CA" sz="120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ctr"/>
                      <a:r>
                        <a:rPr lang="en-CA" sz="1200" b="1" u="none" strike="noStrike" dirty="0">
                          <a:effectLst/>
                        </a:rPr>
                        <a:t>61.2400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200" b="1" u="none" strike="noStrike" dirty="0">
                          <a:effectLst/>
                        </a:rPr>
                        <a:t>(€)</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t"/>
                      <a:r>
                        <a:rPr lang="en-CA" sz="1200" b="1" u="none" strike="noStrike" dirty="0">
                          <a:effectLst/>
                        </a:rPr>
                        <a:t>(28)</a:t>
                      </a:r>
                      <a:endParaRPr lang="en-CA" sz="120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r" rtl="0" fontAlgn="ctr"/>
                      <a:r>
                        <a:rPr lang="en-CA" sz="1200" b="1" u="none" strike="noStrike" dirty="0">
                          <a:effectLst/>
                        </a:rPr>
                        <a:t>42.1000</a:t>
                      </a:r>
                      <a:endParaRPr lang="en-CA" sz="1200" b="1" i="0" u="none" strike="noStrike" dirty="0">
                        <a:solidFill>
                          <a:srgbClr val="003366"/>
                        </a:solidFill>
                        <a:effectLst/>
                        <a:latin typeface="Arial"/>
                      </a:endParaRPr>
                    </a:p>
                  </a:txBody>
                  <a:tcPr marL="9525" marR="9525" marT="9525" marB="0" anchor="ctr">
                    <a:lnT w="12700" cap="flat" cmpd="sng" algn="ctr">
                      <a:solidFill>
                        <a:schemeClr val="tx1"/>
                      </a:solidFill>
                      <a:prstDash val="solid"/>
                      <a:round/>
                      <a:headEnd type="none" w="med" len="med"/>
                      <a:tailEnd type="none" w="med" len="med"/>
                    </a:lnT>
                  </a:tcPr>
                </a:tc>
                <a:tc>
                  <a:txBody>
                    <a:bodyPr/>
                    <a:lstStyle/>
                    <a:p>
                      <a:pPr algn="l" rtl="0" fontAlgn="ctr"/>
                      <a:r>
                        <a:rPr lang="en-CA" sz="1200" b="1" u="none" strike="noStrike">
                          <a:effectLst/>
                        </a:rPr>
                        <a:t>(€)(P)</a:t>
                      </a:r>
                      <a:endParaRPr lang="en-CA" sz="1200" b="1" i="0" u="none" strike="noStrike">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181820">
                <a:tc>
                  <a:txBody>
                    <a:bodyPr/>
                    <a:lstStyle/>
                    <a:p>
                      <a:pPr algn="l" rtl="0" fontAlgn="ctr"/>
                      <a:r>
                        <a:rPr lang="en-CA" sz="1200" b="1" u="none" strike="noStrike" dirty="0">
                          <a:effectLst/>
                        </a:rPr>
                        <a:t>Germany</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t"/>
                      <a:r>
                        <a:rPr lang="en-CA" sz="1200" b="1" u="none" strike="noStrike" dirty="0">
                          <a:effectLst/>
                        </a:rPr>
                        <a:t>(28)</a:t>
                      </a:r>
                      <a:endParaRPr lang="en-CA" sz="120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42.1000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(€)(P)</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rtl="0" fontAlgn="ctr"/>
                      <a:r>
                        <a:rPr lang="en-CA" sz="1200" b="1" u="none" strike="noStrike" dirty="0">
                          <a:effectLst/>
                        </a:rPr>
                        <a:t>$2.1463</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CA" sz="1200" b="1" u="none" strike="noStrike" dirty="0">
                          <a:effectLst/>
                        </a:rPr>
                        <a:t> </a:t>
                      </a:r>
                      <a:endParaRPr lang="en-CA" sz="1200" b="1" i="0" u="none" strike="noStrike" dirty="0">
                        <a:solidFill>
                          <a:srgbClr val="000000"/>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t"/>
                      <a:r>
                        <a:rPr lang="en-CA" sz="1200" b="1" u="none" strike="noStrike" dirty="0">
                          <a:effectLst/>
                        </a:rPr>
                        <a:t>(28)</a:t>
                      </a:r>
                      <a:endParaRPr lang="en-CA" sz="120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tcPr>
                </a:tc>
                <a:tc>
                  <a:txBody>
                    <a:bodyPr/>
                    <a:lstStyle/>
                    <a:p>
                      <a:pPr algn="r" rtl="0" fontAlgn="ctr"/>
                      <a:r>
                        <a:rPr lang="en-CA" sz="1200" b="1" u="none" strike="noStrike" dirty="0">
                          <a:effectLst/>
                        </a:rPr>
                        <a:t>39.7200</a:t>
                      </a:r>
                      <a:endParaRPr lang="en-CA" sz="1200" b="1" i="0" u="none" strike="noStrike" dirty="0">
                        <a:solidFill>
                          <a:srgbClr val="003366"/>
                        </a:solidFill>
                        <a:effectLst/>
                        <a:latin typeface="Arial"/>
                      </a:endParaRPr>
                    </a:p>
                  </a:txBody>
                  <a:tcPr marL="9525" marR="9525" marT="9525" marB="0" anchor="ctr"/>
                </a:tc>
                <a:tc>
                  <a:txBody>
                    <a:bodyPr/>
                    <a:lstStyle/>
                    <a:p>
                      <a:pPr algn="l" rtl="0" fontAlgn="ctr"/>
                      <a:r>
                        <a:rPr lang="en-CA" sz="1200" b="1" u="none" strike="noStrike">
                          <a:effectLst/>
                        </a:rPr>
                        <a:t>(€)(W)</a:t>
                      </a:r>
                      <a:endParaRPr lang="en-CA" sz="1200" b="1" i="0" u="none" strike="noStrike">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ctr" rtl="0" fontAlgn="ctr"/>
                      <a:r>
                        <a:rPr lang="en-CA" sz="1200" b="1" u="none" strike="noStrike" dirty="0">
                          <a:effectLst/>
                        </a:rPr>
                        <a:t>$2.1561</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0" fontAlgn="t"/>
                      <a:r>
                        <a:rPr lang="en-CA" sz="1200" b="1" u="none" strike="noStrike" dirty="0">
                          <a:effectLst/>
                        </a:rPr>
                        <a:t>(28)</a:t>
                      </a:r>
                      <a:endParaRPr lang="en-CA" sz="120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0" fontAlgn="ctr"/>
                      <a:r>
                        <a:rPr lang="en-CA" sz="1200" b="1" u="none" strike="noStrike" dirty="0">
                          <a:effectLst/>
                        </a:rPr>
                        <a:t>40.0400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200" b="1" u="none" strike="noStrike" dirty="0">
                          <a:effectLst/>
                        </a:rPr>
                        <a:t>(€)(W)</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0" fontAlgn="ctr"/>
                      <a:r>
                        <a:rPr lang="en-CA" sz="1200" b="1" u="none" strike="noStrike" dirty="0">
                          <a:effectLst/>
                        </a:rPr>
                        <a:t> </a:t>
                      </a:r>
                      <a:endParaRPr lang="en-CA"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0" fontAlgn="ctr"/>
                      <a:r>
                        <a:rPr lang="en-CA" sz="1200" b="1" u="none" strike="noStrike" dirty="0">
                          <a:effectLst/>
                        </a:rPr>
                        <a:t> </a:t>
                      </a:r>
                      <a:endParaRPr lang="en-CA"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200" b="1" u="none" strike="noStrike" dirty="0">
                          <a:effectLst/>
                        </a:rPr>
                        <a:t> </a:t>
                      </a:r>
                      <a:endParaRPr lang="en-CA"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fontAlgn="t"/>
                      <a:r>
                        <a:rPr lang="en-CA" sz="1200" b="1" u="none" strike="noStrike">
                          <a:effectLst/>
                        </a:rPr>
                        <a:t> </a:t>
                      </a:r>
                      <a:endParaRPr lang="en-CA" sz="1200" b="1" i="0" u="none" strike="noStrike">
                        <a:solidFill>
                          <a:srgbClr val="000000"/>
                        </a:solidFill>
                        <a:effectLst/>
                        <a:latin typeface="Arial"/>
                      </a:endParaRPr>
                    </a:p>
                  </a:txBody>
                  <a:tcPr marL="9525" marR="9525" marT="9525"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r"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l"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r h="181820">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ctr"/>
                      <a:r>
                        <a:rPr lang="en-CA" sz="1200" b="1" u="none" strike="noStrike" dirty="0">
                          <a:effectLst/>
                        </a:rPr>
                        <a:t>(30)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ctr"/>
                      <a:r>
                        <a:rPr lang="en-CA" sz="1200" b="1" u="none" strike="noStrike" dirty="0">
                          <a:effectLst/>
                        </a:rPr>
                        <a:t>203.0000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200" b="1" u="none" strike="noStrike" dirty="0">
                          <a:effectLst/>
                        </a:rPr>
                        <a:t>(US$)(H)</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ctr"/>
                      <a:r>
                        <a:rPr lang="en-CA" sz="1200" b="1" u="none" strike="noStrike" dirty="0">
                          <a:effectLst/>
                        </a:rPr>
                        <a:t>(30)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ctr"/>
                      <a:r>
                        <a:rPr lang="en-CA" sz="1200" b="1" u="none" strike="noStrike" dirty="0">
                          <a:effectLst/>
                        </a:rPr>
                        <a:t>188.8400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200" b="1" u="none" strike="noStrike" dirty="0">
                          <a:effectLst/>
                        </a:rPr>
                        <a:t>(US$)(WAC)</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l" rtl="0" fontAlgn="ctr"/>
                      <a:r>
                        <a:rPr lang="en-CA" sz="1200" b="1" u="none" strike="noStrike">
                          <a:effectLst/>
                        </a:rPr>
                        <a:t> </a:t>
                      </a:r>
                      <a:endParaRPr lang="en-CA" sz="1200" b="1" i="0" u="none" strike="noStrike">
                        <a:solidFill>
                          <a:srgbClr val="003366"/>
                        </a:solidFill>
                        <a:effectLst/>
                        <a:latin typeface="Arial"/>
                      </a:endParaRPr>
                    </a:p>
                  </a:txBody>
                  <a:tcPr marL="9525" marR="9525" marT="9525" marB="0" anchor="ctr">
                    <a:lnT w="12700" cap="flat" cmpd="sng" algn="ctr">
                      <a:solidFill>
                        <a:schemeClr val="tx1"/>
                      </a:solidFill>
                      <a:prstDash val="solid"/>
                      <a:round/>
                      <a:headEnd type="none" w="med" len="med"/>
                      <a:tailEnd type="none" w="med" len="med"/>
                    </a:lnT>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181820">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a:effectLst/>
                        </a:rPr>
                        <a:t>(30)</a:t>
                      </a:r>
                      <a:endParaRPr lang="en-CA" sz="1200" b="1" i="0" u="none" strike="noStrike">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203.0000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(US$)(P)</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(30)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165.3400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(US$)(FSS)</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tcPr>
                </a:tc>
                <a:tc>
                  <a:txBody>
                    <a:bodyPr/>
                    <a:lstStyle/>
                    <a:p>
                      <a:pPr algn="l" rtl="0" fontAlgn="ctr"/>
                      <a:endParaRPr lang="en-CA" sz="1200" b="1" i="0" u="none" strike="noStrike">
                        <a:solidFill>
                          <a:srgbClr val="003366"/>
                        </a:solidFill>
                        <a:effectLst/>
                        <a:latin typeface="Arial"/>
                      </a:endParaRPr>
                    </a:p>
                  </a:txBody>
                  <a:tcPr marL="9525" marR="9525" marT="9525" marB="0" anchor="ctr"/>
                </a:tc>
                <a:tc>
                  <a:txBody>
                    <a:bodyPr/>
                    <a:lstStyle/>
                    <a:p>
                      <a:pPr algn="l" rtl="0" fontAlgn="ctr"/>
                      <a:r>
                        <a:rPr lang="en-CA" sz="1200" b="1" u="none" strike="noStrike">
                          <a:effectLst/>
                        </a:rPr>
                        <a:t> </a:t>
                      </a:r>
                      <a:endParaRPr lang="en-CA" sz="1200" b="1" i="0" u="none" strike="noStrike">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a:effectLst/>
                        </a:rPr>
                        <a:t> </a:t>
                      </a:r>
                      <a:endParaRPr lang="en-CA" sz="1200" b="1" i="0" u="none" strike="noStrike">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a:effectLst/>
                        </a:rPr>
                        <a:t>(30)</a:t>
                      </a:r>
                      <a:endParaRPr lang="en-CA" sz="1200" b="1" i="0" u="none" strike="noStrike">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203.0000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(US$)(W)</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a:effectLst/>
                        </a:rPr>
                        <a:t> </a:t>
                      </a:r>
                      <a:endParaRPr lang="en-CA" sz="1200" b="1" i="0" u="none" strike="noStrike">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(90)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566.4700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(US$)(WAC)</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a:effectLst/>
                        </a:rPr>
                        <a:t> </a:t>
                      </a:r>
                      <a:endParaRPr lang="en-CA" sz="1200" b="1" i="0" u="none" strike="noStrike">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tcPr>
                </a:tc>
                <a:tc>
                  <a:txBody>
                    <a:bodyPr/>
                    <a:lstStyle/>
                    <a:p>
                      <a:pPr algn="l" rtl="0" fontAlgn="ctr"/>
                      <a:endParaRPr lang="en-CA" sz="1200" b="1" i="0" u="none" strike="noStrike" dirty="0">
                        <a:solidFill>
                          <a:srgbClr val="003366"/>
                        </a:solidFill>
                        <a:effectLst/>
                        <a:latin typeface="Arial"/>
                      </a:endParaRPr>
                    </a:p>
                  </a:txBody>
                  <a:tcPr marL="9525" marR="9525" marT="9525" marB="0" anchor="ctr"/>
                </a:tc>
                <a:tc>
                  <a:txBody>
                    <a:bodyPr/>
                    <a:lstStyle/>
                    <a:p>
                      <a:pPr algn="l" rtl="0" fontAlgn="ctr"/>
                      <a:r>
                        <a:rPr lang="en-CA" sz="1200" b="1" u="none" strike="noStrike">
                          <a:effectLst/>
                        </a:rPr>
                        <a:t> </a:t>
                      </a:r>
                      <a:endParaRPr lang="en-CA" sz="1200" b="1" i="0" u="none" strike="noStrike">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rowSpan="2">
                  <a:txBody>
                    <a:bodyPr/>
                    <a:lstStyle/>
                    <a:p>
                      <a:pPr algn="l" rtl="0" fontAlgn="ctr"/>
                      <a:r>
                        <a:rPr lang="en-CA" sz="1200" b="1" u="none" strike="noStrike" dirty="0">
                          <a:effectLst/>
                        </a:rPr>
                        <a:t>US</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(30)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167.2400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(US$)(FSS)</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rowSpan="2">
                  <a:txBody>
                    <a:bodyPr/>
                    <a:lstStyle/>
                    <a:p>
                      <a:pPr algn="ctr" rtl="0" fontAlgn="ctr"/>
                      <a:r>
                        <a:rPr lang="en-CA" sz="1200" b="1" u="none" strike="noStrike" dirty="0">
                          <a:effectLst/>
                        </a:rPr>
                        <a:t>$6.9589</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(90)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496.0400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(US$)(FSS)</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tcPr>
                </a:tc>
                <a:tc rowSpan="2">
                  <a:txBody>
                    <a:bodyPr/>
                    <a:lstStyle/>
                    <a:p>
                      <a:pPr algn="ctr" rtl="0" fontAlgn="ctr"/>
                      <a:r>
                        <a:rPr lang="en-CA" sz="1200" b="1" u="none" strike="noStrike" dirty="0">
                          <a:effectLst/>
                        </a:rPr>
                        <a:t>N/A </a:t>
                      </a:r>
                      <a:endParaRPr lang="en-CA" sz="1200" b="1" i="0" u="none" strike="noStrike" dirty="0">
                        <a:solidFill>
                          <a:srgbClr val="003366"/>
                        </a:solidFill>
                        <a:effectLst/>
                        <a:latin typeface="Arial"/>
                      </a:endParaRPr>
                    </a:p>
                  </a:txBody>
                  <a:tcPr marL="9525" marR="9525" marT="9525" marB="0" anchor="ctr"/>
                </a:tc>
                <a:tc>
                  <a:txBody>
                    <a:bodyPr/>
                    <a:lstStyle/>
                    <a:p>
                      <a:pPr algn="l" rtl="0" fontAlgn="ctr"/>
                      <a:r>
                        <a:rPr lang="en-CA" sz="1200" b="1" u="none" strike="noStrike">
                          <a:effectLst/>
                        </a:rPr>
                        <a:t> </a:t>
                      </a:r>
                      <a:endParaRPr lang="en-CA" sz="1200" b="1" i="0" u="none" strike="noStrike">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rowSpan="2">
                  <a:txBody>
                    <a:bodyPr/>
                    <a:lstStyle/>
                    <a:p>
                      <a:pPr algn="ctr" rtl="0" fontAlgn="ctr"/>
                      <a:r>
                        <a:rPr lang="en-CA" sz="1200" b="1" u="none" strike="noStrike" dirty="0">
                          <a:effectLst/>
                        </a:rPr>
                        <a:t>$6.3429</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vMerge="1">
                  <a:txBody>
                    <a:bodyPr/>
                    <a:lstStyle/>
                    <a:p>
                      <a:endParaRPr lang="en-CA"/>
                    </a:p>
                  </a:txBody>
                  <a:tcPr/>
                </a:tc>
                <a:tc>
                  <a:txBody>
                    <a:bodyPr/>
                    <a:lstStyle/>
                    <a:p>
                      <a:pPr algn="r" rtl="0" fontAlgn="ctr"/>
                      <a:r>
                        <a:rPr lang="en-CA" sz="1200" b="1" u="none" strike="noStrike">
                          <a:effectLst/>
                        </a:rPr>
                        <a:t>(90)</a:t>
                      </a:r>
                      <a:endParaRPr lang="en-CA" sz="1200" b="1" i="0" u="none" strike="noStrike">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608.9600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(US$)(H)</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vMerge="1">
                  <a:txBody>
                    <a:bodyPr/>
                    <a:lstStyle/>
                    <a:p>
                      <a:endParaRPr lang="en-CA"/>
                    </a:p>
                  </a:txBody>
                  <a:tcPr/>
                </a:tc>
                <a:tc>
                  <a:txBody>
                    <a:bodyPr/>
                    <a:lstStyle/>
                    <a:p>
                      <a:pPr algn="r"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tcPr>
                </a:tc>
                <a:tc vMerge="1">
                  <a:txBody>
                    <a:bodyPr/>
                    <a:lstStyle/>
                    <a:p>
                      <a:endParaRPr lang="en-CA"/>
                    </a:p>
                  </a:txBody>
                  <a:tcPr/>
                </a:tc>
                <a:tc>
                  <a:txBody>
                    <a:bodyPr/>
                    <a:lstStyle/>
                    <a:p>
                      <a:pPr algn="l" rtl="0" fontAlgn="ctr"/>
                      <a:r>
                        <a:rPr lang="en-CA" sz="1200" b="1" u="none" strike="noStrike">
                          <a:effectLst/>
                        </a:rPr>
                        <a:t> </a:t>
                      </a:r>
                      <a:endParaRPr lang="en-CA" sz="1200" b="1" i="0" u="none" strike="noStrike">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vMerge="1">
                  <a:txBody>
                    <a:bodyPr/>
                    <a:lstStyle/>
                    <a:p>
                      <a:endParaRPr lang="en-CA"/>
                    </a:p>
                  </a:txBody>
                  <a:tcPr/>
                </a:tc>
              </a:tr>
              <a:tr h="181820">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(90)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608.9600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(US$)(P)</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tcPr>
                </a:tc>
                <a:tc>
                  <a:txBody>
                    <a:bodyPr/>
                    <a:lstStyle/>
                    <a:p>
                      <a:pPr algn="l" rtl="0" fontAlgn="ctr"/>
                      <a:endParaRPr lang="en-CA" sz="1200" b="1" i="0" u="none" strike="noStrike" dirty="0">
                        <a:solidFill>
                          <a:srgbClr val="003366"/>
                        </a:solidFill>
                        <a:effectLst/>
                        <a:latin typeface="Arial"/>
                      </a:endParaRPr>
                    </a:p>
                  </a:txBody>
                  <a:tcPr marL="9525" marR="9525" marT="9525" marB="0" anchor="ct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(90)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200" b="1" u="none" strike="noStrike" dirty="0">
                          <a:effectLst/>
                        </a:rPr>
                        <a:t>608.9600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(US$)(W)</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tcPr>
                </a:tc>
                <a:tc>
                  <a:txBody>
                    <a:bodyPr/>
                    <a:lstStyle/>
                    <a:p>
                      <a:pPr algn="l" rtl="0" fontAlgn="ctr"/>
                      <a:endParaRPr lang="en-CA" sz="1200" b="1" i="0" u="none" strike="noStrike" dirty="0">
                        <a:solidFill>
                          <a:srgbClr val="003366"/>
                        </a:solidFill>
                        <a:effectLst/>
                        <a:latin typeface="Arial"/>
                      </a:endParaRPr>
                    </a:p>
                  </a:txBody>
                  <a:tcPr marL="9525" marR="9525" marT="9525" marB="0" anchor="ctr"/>
                </a:tc>
                <a:tc>
                  <a:txBody>
                    <a:bodyPr/>
                    <a:lstStyle/>
                    <a:p>
                      <a:pPr algn="l" rtl="0" fontAlgn="ctr"/>
                      <a:r>
                        <a:rPr lang="en-CA" sz="1200" b="1" u="none" strike="noStrike">
                          <a:effectLst/>
                        </a:rPr>
                        <a:t> </a:t>
                      </a:r>
                      <a:endParaRPr lang="en-CA" sz="1200" b="1" i="0" u="none" strike="noStrike">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0" fontAlgn="ctr"/>
                      <a:r>
                        <a:rPr lang="en-CA" sz="1200" b="1" u="none" strike="noStrike" dirty="0">
                          <a:effectLst/>
                        </a:rPr>
                        <a:t>(90)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0" fontAlgn="ctr"/>
                      <a:r>
                        <a:rPr lang="en-CA" sz="1200" b="1" u="none" strike="noStrike" dirty="0">
                          <a:effectLst/>
                        </a:rPr>
                        <a:t>501.7100</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200" b="1" u="none" strike="noStrike" dirty="0">
                          <a:effectLst/>
                        </a:rPr>
                        <a:t>(US$)(FSS)</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200" b="1" u="none" strike="noStrike">
                          <a:effectLst/>
                        </a:rPr>
                        <a:t> </a:t>
                      </a:r>
                      <a:endParaRPr lang="en-CA" sz="1200" b="1" i="0" u="none" strike="noStrike">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200" b="1" u="none" strike="noStrike" dirty="0">
                          <a:effectLst/>
                        </a:rPr>
                        <a:t> </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r h="181820">
                <a:tc>
                  <a:txBody>
                    <a:bodyPr/>
                    <a:lstStyle/>
                    <a:p>
                      <a:pPr algn="l" rtl="0" fontAlgn="ctr"/>
                      <a:r>
                        <a:rPr lang="en-CA" sz="1200" b="1" u="none" strike="noStrike" dirty="0">
                          <a:effectLst/>
                        </a:rPr>
                        <a:t>Median</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CA" sz="1200" b="1" u="none" strike="noStrike" dirty="0">
                          <a:effectLst/>
                        </a:rPr>
                        <a:t>$4.5526</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CA" sz="1200" b="1" u="none" strike="noStrike" dirty="0">
                          <a:effectLst/>
                        </a:rPr>
                        <a:t> </a:t>
                      </a:r>
                      <a:endParaRPr lang="en-CA" sz="1200" b="1" i="0" u="none" strike="noStrike" dirty="0">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CA" sz="1200" b="1" u="none" strike="noStrike" dirty="0">
                          <a:effectLst/>
                        </a:rPr>
                        <a:t>$4.2495</a:t>
                      </a:r>
                      <a:endParaRPr lang="en-CA" sz="120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2" name="Rectangle 11"/>
          <p:cNvSpPr/>
          <p:nvPr/>
        </p:nvSpPr>
        <p:spPr>
          <a:xfrm>
            <a:off x="1071017" y="260648"/>
            <a:ext cx="7560840" cy="646331"/>
          </a:xfrm>
          <a:prstGeom prst="rect">
            <a:avLst/>
          </a:prstGeom>
        </p:spPr>
        <p:txBody>
          <a:bodyPr wrap="square">
            <a:spAutoFit/>
          </a:bodyPr>
          <a:lstStyle/>
          <a:p>
            <a:pPr algn="ctr"/>
            <a:r>
              <a:rPr lang="en-US" sz="3600" b="1" dirty="0" smtClean="0">
                <a:solidFill>
                  <a:schemeClr val="accent4">
                    <a:lumMod val="75000"/>
                    <a:lumOff val="25000"/>
                  </a:schemeClr>
                </a:solidFill>
                <a:latin typeface="Gill Sans MT" pitchFamily="34" charset="0"/>
              </a:rPr>
              <a:t>International Price Verification</a:t>
            </a:r>
            <a:endParaRPr lang="en-CA" sz="3600" b="1" dirty="0">
              <a:solidFill>
                <a:schemeClr val="accent4">
                  <a:lumMod val="75000"/>
                  <a:lumOff val="25000"/>
                </a:schemeClr>
              </a:solidFill>
              <a:latin typeface="Gill Sans MT" pitchFamily="34" charset="0"/>
            </a:endParaRPr>
          </a:p>
        </p:txBody>
      </p:sp>
    </p:spTree>
    <p:extLst>
      <p:ext uri="{BB962C8B-B14F-4D97-AF65-F5344CB8AC3E}">
        <p14:creationId xmlns:p14="http://schemas.microsoft.com/office/powerpoint/2010/main" val="3789151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idx="4294967295"/>
          </p:nvPr>
        </p:nvSpPr>
        <p:spPr>
          <a:xfrm>
            <a:off x="1066800" y="260648"/>
            <a:ext cx="7848600" cy="576064"/>
          </a:xfrm>
        </p:spPr>
        <p:txBody>
          <a:bodyPr/>
          <a:lstStyle/>
          <a:p>
            <a:pPr algn="ctr" eaLnBrk="1" hangingPunct="1"/>
            <a:r>
              <a:rPr lang="en-US" sz="4800" dirty="0" smtClean="0">
                <a:solidFill>
                  <a:schemeClr val="accent4">
                    <a:lumMod val="75000"/>
                    <a:lumOff val="25000"/>
                  </a:schemeClr>
                </a:solidFill>
                <a:latin typeface="Gill Sans MT" pitchFamily="34" charset="0"/>
              </a:rPr>
              <a:t>Criteria for Investigation</a:t>
            </a:r>
          </a:p>
        </p:txBody>
      </p:sp>
      <p:sp>
        <p:nvSpPr>
          <p:cNvPr id="29700" name="Line 4"/>
          <p:cNvSpPr>
            <a:spLocks noChangeShapeType="1"/>
          </p:cNvSpPr>
          <p:nvPr/>
        </p:nvSpPr>
        <p:spPr bwMode="auto">
          <a:xfrm flipV="1">
            <a:off x="1043608" y="1052736"/>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solidFill>
                <a:schemeClr val="accent4">
                  <a:lumMod val="75000"/>
                  <a:lumOff val="25000"/>
                </a:schemeClr>
              </a:solidFill>
              <a:latin typeface="Gill Sans MT" pitchFamily="34"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latin typeface="Gill Sans MT" pitchFamily="34" charset="0"/>
              </a:rPr>
              <a:pPr/>
              <a:t>24</a:t>
            </a:fld>
            <a:endParaRPr lang="en-US" dirty="0" smtClean="0">
              <a:solidFill>
                <a:schemeClr val="tx1"/>
              </a:solidFill>
              <a:latin typeface="Gill Sans MT" pitchFamily="34" charset="0"/>
            </a:endParaRPr>
          </a:p>
        </p:txBody>
      </p:sp>
      <p:sp>
        <p:nvSpPr>
          <p:cNvPr id="12" name="Rectangle 3"/>
          <p:cNvSpPr txBox="1">
            <a:spLocks noChangeArrowheads="1"/>
          </p:cNvSpPr>
          <p:nvPr/>
        </p:nvSpPr>
        <p:spPr bwMode="auto">
          <a:xfrm>
            <a:off x="1043608" y="1412777"/>
            <a:ext cx="7848600" cy="46554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lvl="1" eaLnBrk="1" hangingPunct="1">
              <a:buFont typeface="Wingdings" pitchFamily="2" charset="2"/>
              <a:buChar char="Ø"/>
            </a:pPr>
            <a:r>
              <a:rPr lang="en-US" sz="2800" dirty="0">
                <a:solidFill>
                  <a:schemeClr val="accent4">
                    <a:lumMod val="75000"/>
                    <a:lumOff val="25000"/>
                  </a:schemeClr>
                </a:solidFill>
                <a:latin typeface="Gill Sans MT" pitchFamily="34" charset="0"/>
              </a:rPr>
              <a:t> </a:t>
            </a:r>
            <a:r>
              <a:rPr lang="en-US" sz="2800" dirty="0" smtClean="0">
                <a:solidFill>
                  <a:schemeClr val="accent4">
                    <a:lumMod val="75000"/>
                    <a:lumOff val="25000"/>
                  </a:schemeClr>
                </a:solidFill>
                <a:latin typeface="Gill Sans MT" pitchFamily="34" charset="0"/>
              </a:rPr>
              <a:t>N-ATP exceeds the  MAPP by 5% at intro</a:t>
            </a:r>
          </a:p>
        </p:txBody>
      </p:sp>
      <p:sp>
        <p:nvSpPr>
          <p:cNvPr id="13" name="Rectangle 3"/>
          <p:cNvSpPr txBox="1">
            <a:spLocks noChangeArrowheads="1"/>
          </p:cNvSpPr>
          <p:nvPr/>
        </p:nvSpPr>
        <p:spPr bwMode="auto">
          <a:xfrm>
            <a:off x="1024583" y="2888940"/>
            <a:ext cx="7848600" cy="46554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lvl="1" eaLnBrk="1" hangingPunct="1">
              <a:buFont typeface="Wingdings" pitchFamily="2" charset="2"/>
              <a:buChar char="Ø"/>
            </a:pPr>
            <a:r>
              <a:rPr lang="en-US" sz="2800" dirty="0" smtClean="0">
                <a:solidFill>
                  <a:schemeClr val="accent4">
                    <a:lumMod val="75000"/>
                    <a:lumOff val="25000"/>
                  </a:schemeClr>
                </a:solidFill>
                <a:latin typeface="Gill Sans MT" pitchFamily="34" charset="0"/>
              </a:rPr>
              <a:t> Excessive Revenues greater than $50,000 </a:t>
            </a:r>
          </a:p>
        </p:txBody>
      </p:sp>
      <p:sp>
        <p:nvSpPr>
          <p:cNvPr id="14" name="Rectangle 3"/>
          <p:cNvSpPr txBox="1">
            <a:spLocks noChangeArrowheads="1"/>
          </p:cNvSpPr>
          <p:nvPr/>
        </p:nvSpPr>
        <p:spPr bwMode="auto">
          <a:xfrm>
            <a:off x="1056209" y="4365104"/>
            <a:ext cx="7848600" cy="46554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lvl="1" eaLnBrk="1" hangingPunct="1">
              <a:buFont typeface="Wingdings" pitchFamily="2" charset="2"/>
              <a:buChar char="Ø"/>
            </a:pPr>
            <a:r>
              <a:rPr lang="en-US" sz="2800" dirty="0" smtClean="0">
                <a:solidFill>
                  <a:schemeClr val="accent4">
                    <a:lumMod val="75000"/>
                    <a:lumOff val="25000"/>
                  </a:schemeClr>
                </a:solidFill>
                <a:latin typeface="Gill Sans MT" pitchFamily="34" charset="0"/>
              </a:rPr>
              <a:t> PMPRB receives a complaint</a:t>
            </a:r>
          </a:p>
        </p:txBody>
      </p:sp>
    </p:spTree>
    <p:extLst>
      <p:ext uri="{BB962C8B-B14F-4D97-AF65-F5344CB8AC3E}">
        <p14:creationId xmlns:p14="http://schemas.microsoft.com/office/powerpoint/2010/main" val="38994143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idx="4294967295"/>
          </p:nvPr>
        </p:nvSpPr>
        <p:spPr>
          <a:xfrm>
            <a:off x="1066800" y="260648"/>
            <a:ext cx="7848600" cy="576064"/>
          </a:xfrm>
        </p:spPr>
        <p:txBody>
          <a:bodyPr/>
          <a:lstStyle/>
          <a:p>
            <a:pPr algn="ctr" eaLnBrk="1" hangingPunct="1"/>
            <a:r>
              <a:rPr lang="en-US" sz="5400" dirty="0" smtClean="0">
                <a:solidFill>
                  <a:schemeClr val="accent4">
                    <a:lumMod val="75000"/>
                    <a:lumOff val="25000"/>
                  </a:schemeClr>
                </a:solidFill>
                <a:latin typeface="Gill Sans MT" pitchFamily="34" charset="0"/>
              </a:rPr>
              <a:t>OTC and Veterinary</a:t>
            </a:r>
          </a:p>
        </p:txBody>
      </p:sp>
      <p:sp>
        <p:nvSpPr>
          <p:cNvPr id="29700" name="Line 4"/>
          <p:cNvSpPr>
            <a:spLocks noChangeShapeType="1"/>
          </p:cNvSpPr>
          <p:nvPr/>
        </p:nvSpPr>
        <p:spPr bwMode="auto">
          <a:xfrm flipV="1">
            <a:off x="1043608" y="1052736"/>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solidFill>
                <a:schemeClr val="accent4">
                  <a:lumMod val="75000"/>
                  <a:lumOff val="25000"/>
                </a:schemeClr>
              </a:solidFill>
              <a:latin typeface="Gill Sans MT" pitchFamily="34"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latin typeface="Gill Sans MT" pitchFamily="34" charset="0"/>
              </a:rPr>
              <a:pPr/>
              <a:t>25</a:t>
            </a:fld>
            <a:endParaRPr lang="en-US" dirty="0" smtClean="0">
              <a:solidFill>
                <a:schemeClr val="tx1"/>
              </a:solidFill>
              <a:latin typeface="Gill Sans MT" pitchFamily="34" charset="0"/>
            </a:endParaRPr>
          </a:p>
        </p:txBody>
      </p:sp>
      <p:sp>
        <p:nvSpPr>
          <p:cNvPr id="8" name="Rectangle 3"/>
          <p:cNvSpPr txBox="1">
            <a:spLocks noChangeArrowheads="1"/>
          </p:cNvSpPr>
          <p:nvPr/>
        </p:nvSpPr>
        <p:spPr bwMode="auto">
          <a:xfrm>
            <a:off x="1034430" y="1700808"/>
            <a:ext cx="7848600" cy="122413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342900" lvl="1" indent="0" eaLnBrk="1" hangingPunct="1">
              <a:buNone/>
            </a:pPr>
            <a:r>
              <a:rPr lang="en-US" sz="3200" dirty="0" smtClean="0">
                <a:solidFill>
                  <a:schemeClr val="accent4">
                    <a:lumMod val="75000"/>
                    <a:lumOff val="25000"/>
                  </a:schemeClr>
                </a:solidFill>
                <a:latin typeface="Gill Sans MT" pitchFamily="34" charset="0"/>
              </a:rPr>
              <a:t>Patentees still have to submit the </a:t>
            </a:r>
            <a:r>
              <a:rPr lang="en-US" sz="3200" u="sng" dirty="0" smtClean="0">
                <a:solidFill>
                  <a:schemeClr val="accent4">
                    <a:lumMod val="75000"/>
                    <a:lumOff val="25000"/>
                  </a:schemeClr>
                </a:solidFill>
                <a:latin typeface="Gill Sans MT" pitchFamily="34" charset="0"/>
              </a:rPr>
              <a:t>Form 1</a:t>
            </a:r>
            <a:r>
              <a:rPr lang="en-US" sz="3200" dirty="0" smtClean="0">
                <a:solidFill>
                  <a:schemeClr val="accent4">
                    <a:lumMod val="75000"/>
                    <a:lumOff val="25000"/>
                  </a:schemeClr>
                </a:solidFill>
                <a:latin typeface="Gill Sans MT" pitchFamily="34" charset="0"/>
              </a:rPr>
              <a:t> and </a:t>
            </a:r>
            <a:r>
              <a:rPr lang="en-US" sz="3200" u="sng" dirty="0" smtClean="0">
                <a:solidFill>
                  <a:schemeClr val="accent4">
                    <a:lumMod val="75000"/>
                    <a:lumOff val="25000"/>
                  </a:schemeClr>
                </a:solidFill>
                <a:latin typeface="Gill Sans MT" pitchFamily="34" charset="0"/>
              </a:rPr>
              <a:t>Notification of Intent to Sell</a:t>
            </a:r>
          </a:p>
        </p:txBody>
      </p:sp>
      <p:sp>
        <p:nvSpPr>
          <p:cNvPr id="9" name="Rectangle 3"/>
          <p:cNvSpPr txBox="1">
            <a:spLocks noChangeArrowheads="1"/>
          </p:cNvSpPr>
          <p:nvPr/>
        </p:nvSpPr>
        <p:spPr bwMode="auto">
          <a:xfrm>
            <a:off x="1043608" y="3356992"/>
            <a:ext cx="7848600" cy="187220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342900" lvl="1" indent="0" eaLnBrk="1" hangingPunct="1">
              <a:buNone/>
            </a:pPr>
            <a:r>
              <a:rPr lang="en-US" sz="3200" dirty="0" smtClean="0">
                <a:solidFill>
                  <a:schemeClr val="accent4">
                    <a:lumMod val="75000"/>
                    <a:lumOff val="25000"/>
                  </a:schemeClr>
                </a:solidFill>
                <a:latin typeface="Gill Sans MT" pitchFamily="34" charset="0"/>
              </a:rPr>
              <a:t>If there is a complaint, the PMPRB will request that the patentee file the </a:t>
            </a:r>
            <a:r>
              <a:rPr lang="en-US" sz="3200" u="sng" dirty="0" smtClean="0">
                <a:solidFill>
                  <a:schemeClr val="accent4">
                    <a:lumMod val="75000"/>
                    <a:lumOff val="25000"/>
                  </a:schemeClr>
                </a:solidFill>
                <a:latin typeface="Gill Sans MT" pitchFamily="34" charset="0"/>
              </a:rPr>
              <a:t>complete Form 2s</a:t>
            </a:r>
            <a:r>
              <a:rPr lang="en-US" sz="3200" dirty="0" smtClean="0">
                <a:solidFill>
                  <a:schemeClr val="accent4">
                    <a:lumMod val="75000"/>
                    <a:lumOff val="25000"/>
                  </a:schemeClr>
                </a:solidFill>
                <a:latin typeface="Gill Sans MT" pitchFamily="34" charset="0"/>
              </a:rPr>
              <a:t> since date of first sale.</a:t>
            </a:r>
          </a:p>
        </p:txBody>
      </p:sp>
    </p:spTree>
    <p:extLst>
      <p:ext uri="{BB962C8B-B14F-4D97-AF65-F5344CB8AC3E}">
        <p14:creationId xmlns:p14="http://schemas.microsoft.com/office/powerpoint/2010/main" val="32086920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idx="4294967295"/>
          </p:nvPr>
        </p:nvSpPr>
        <p:spPr>
          <a:xfrm>
            <a:off x="1066800" y="260648"/>
            <a:ext cx="7848600" cy="648072"/>
          </a:xfrm>
        </p:spPr>
        <p:txBody>
          <a:bodyPr/>
          <a:lstStyle/>
          <a:p>
            <a:pPr algn="ctr" eaLnBrk="1" hangingPunct="1"/>
            <a:r>
              <a:rPr lang="en-US" sz="5400" dirty="0" smtClean="0">
                <a:solidFill>
                  <a:schemeClr val="accent4">
                    <a:lumMod val="75000"/>
                    <a:lumOff val="25000"/>
                  </a:schemeClr>
                </a:solidFill>
                <a:latin typeface="Gill Sans MT" pitchFamily="34" charset="0"/>
              </a:rPr>
              <a:t>DIP Methodology</a:t>
            </a:r>
          </a:p>
        </p:txBody>
      </p:sp>
      <p:sp>
        <p:nvSpPr>
          <p:cNvPr id="29700" name="Line 4"/>
          <p:cNvSpPr>
            <a:spLocks noChangeShapeType="1"/>
          </p:cNvSpPr>
          <p:nvPr/>
        </p:nvSpPr>
        <p:spPr bwMode="auto">
          <a:xfrm flipV="1">
            <a:off x="1043608" y="1052736"/>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solidFill>
                <a:schemeClr val="accent4">
                  <a:lumMod val="75000"/>
                  <a:lumOff val="25000"/>
                </a:schemeClr>
              </a:solidFill>
              <a:latin typeface="Gill Sans MT" pitchFamily="34"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pPr/>
              <a:t>26</a:t>
            </a:fld>
            <a:endParaRPr lang="en-US" dirty="0" smtClean="0">
              <a:solidFill>
                <a:schemeClr val="tx1"/>
              </a:solidFill>
            </a:endParaRPr>
          </a:p>
        </p:txBody>
      </p:sp>
      <p:sp>
        <p:nvSpPr>
          <p:cNvPr id="8" name="Rectangle 3"/>
          <p:cNvSpPr txBox="1">
            <a:spLocks noChangeArrowheads="1"/>
          </p:cNvSpPr>
          <p:nvPr/>
        </p:nvSpPr>
        <p:spPr bwMode="auto">
          <a:xfrm>
            <a:off x="1043608" y="1977136"/>
            <a:ext cx="6193805" cy="55265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Font typeface="Wingdings" pitchFamily="-60" charset="2"/>
              <a:buNone/>
            </a:pPr>
            <a:r>
              <a:rPr lang="en-US" sz="3200" b="0" dirty="0" smtClean="0">
                <a:solidFill>
                  <a:schemeClr val="accent4">
                    <a:lumMod val="75000"/>
                    <a:lumOff val="25000"/>
                  </a:schemeClr>
                </a:solidFill>
                <a:latin typeface="Gill Sans MT" pitchFamily="34" charset="0"/>
              </a:rPr>
              <a:t>Introductory Benchmark Price (IBP)</a:t>
            </a:r>
          </a:p>
        </p:txBody>
      </p:sp>
      <p:sp>
        <p:nvSpPr>
          <p:cNvPr id="9" name="Rectangle 3"/>
          <p:cNvSpPr txBox="1">
            <a:spLocks noChangeArrowheads="1"/>
          </p:cNvSpPr>
          <p:nvPr/>
        </p:nvSpPr>
        <p:spPr bwMode="auto">
          <a:xfrm>
            <a:off x="2051721" y="5271058"/>
            <a:ext cx="6912767" cy="46418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Wingdings" pitchFamily="2" charset="2"/>
              <a:buChar char="ü"/>
            </a:pPr>
            <a:r>
              <a:rPr lang="en-US" sz="2800" b="0" dirty="0" smtClean="0">
                <a:solidFill>
                  <a:schemeClr val="accent4">
                    <a:lumMod val="75000"/>
                    <a:lumOff val="25000"/>
                  </a:schemeClr>
                </a:solidFill>
                <a:latin typeface="Gill Sans MT" pitchFamily="34" charset="0"/>
              </a:rPr>
              <a:t>  Must demonstrate loss of  benefits </a:t>
            </a:r>
          </a:p>
        </p:txBody>
      </p:sp>
      <p:sp>
        <p:nvSpPr>
          <p:cNvPr id="12" name="Rectangle 3"/>
          <p:cNvSpPr txBox="1">
            <a:spLocks noChangeArrowheads="1"/>
          </p:cNvSpPr>
          <p:nvPr/>
        </p:nvSpPr>
        <p:spPr bwMode="auto">
          <a:xfrm>
            <a:off x="2051721" y="4794397"/>
            <a:ext cx="4640486" cy="50207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Wingdings" pitchFamily="2" charset="2"/>
              <a:buChar char="ü"/>
            </a:pPr>
            <a:r>
              <a:rPr lang="en-US" sz="2800" b="0" dirty="0" smtClean="0">
                <a:solidFill>
                  <a:schemeClr val="accent4">
                    <a:lumMod val="75000"/>
                    <a:lumOff val="25000"/>
                  </a:schemeClr>
                </a:solidFill>
                <a:latin typeface="Gill Sans MT" pitchFamily="34" charset="0"/>
              </a:rPr>
              <a:t>  Block 5 list price increases</a:t>
            </a:r>
          </a:p>
        </p:txBody>
      </p:sp>
      <p:sp>
        <p:nvSpPr>
          <p:cNvPr id="15" name="Rectangle 3"/>
          <p:cNvSpPr txBox="1">
            <a:spLocks noChangeArrowheads="1"/>
          </p:cNvSpPr>
          <p:nvPr/>
        </p:nvSpPr>
        <p:spPr bwMode="auto">
          <a:xfrm>
            <a:off x="1042492" y="1196752"/>
            <a:ext cx="7921996" cy="50405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Font typeface="Wingdings" pitchFamily="-60" charset="2"/>
              <a:buNone/>
            </a:pPr>
            <a:r>
              <a:rPr lang="en-US" sz="3200" b="0" dirty="0" smtClean="0">
                <a:solidFill>
                  <a:schemeClr val="accent4">
                    <a:lumMod val="75000"/>
                    <a:lumOff val="25000"/>
                  </a:schemeClr>
                </a:solidFill>
                <a:latin typeface="Gill Sans MT" pitchFamily="34" charset="0"/>
              </a:rPr>
              <a:t>Simplified and Regular DIP</a:t>
            </a:r>
          </a:p>
        </p:txBody>
      </p:sp>
      <p:sp>
        <p:nvSpPr>
          <p:cNvPr id="13" name="Rectangle 3"/>
          <p:cNvSpPr txBox="1">
            <a:spLocks noChangeArrowheads="1"/>
          </p:cNvSpPr>
          <p:nvPr/>
        </p:nvSpPr>
        <p:spPr bwMode="auto">
          <a:xfrm>
            <a:off x="1042492" y="2691930"/>
            <a:ext cx="6768752" cy="50405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3200" b="0" dirty="0" smtClean="0">
                <a:solidFill>
                  <a:schemeClr val="accent4">
                    <a:lumMod val="75000"/>
                    <a:lumOff val="25000"/>
                  </a:schemeClr>
                </a:solidFill>
                <a:latin typeface="Gill Sans MT" pitchFamily="34" charset="0"/>
              </a:rPr>
              <a:t>Two parts to the form (A &amp; B) </a:t>
            </a:r>
          </a:p>
        </p:txBody>
      </p:sp>
      <p:sp>
        <p:nvSpPr>
          <p:cNvPr id="14" name="Rectangle 3"/>
          <p:cNvSpPr txBox="1">
            <a:spLocks noChangeArrowheads="1"/>
          </p:cNvSpPr>
          <p:nvPr/>
        </p:nvSpPr>
        <p:spPr bwMode="auto">
          <a:xfrm>
            <a:off x="1076324" y="4234593"/>
            <a:ext cx="5655915" cy="53042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lvl="1" eaLnBrk="1" hangingPunct="1">
              <a:buFont typeface="Arial" pitchFamily="34" charset="0"/>
              <a:buChar char="•"/>
            </a:pPr>
            <a:r>
              <a:rPr lang="en-US" sz="2800" dirty="0" smtClean="0">
                <a:solidFill>
                  <a:schemeClr val="accent4">
                    <a:lumMod val="75000"/>
                    <a:lumOff val="25000"/>
                  </a:schemeClr>
                </a:solidFill>
                <a:latin typeface="Gill Sans MT" pitchFamily="34" charset="0"/>
              </a:rPr>
              <a:t>Part B (regular only) </a:t>
            </a:r>
          </a:p>
        </p:txBody>
      </p:sp>
      <p:sp>
        <p:nvSpPr>
          <p:cNvPr id="16" name="Rectangle 3"/>
          <p:cNvSpPr txBox="1">
            <a:spLocks noChangeArrowheads="1"/>
          </p:cNvSpPr>
          <p:nvPr/>
        </p:nvSpPr>
        <p:spPr bwMode="auto">
          <a:xfrm>
            <a:off x="1076324" y="3221621"/>
            <a:ext cx="7839447" cy="46554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lvl="1" eaLnBrk="1" hangingPunct="1">
              <a:buFont typeface="Arial" pitchFamily="34" charset="0"/>
              <a:buChar char="•"/>
            </a:pPr>
            <a:r>
              <a:rPr lang="en-US" sz="2800" dirty="0" smtClean="0">
                <a:solidFill>
                  <a:schemeClr val="accent4">
                    <a:lumMod val="75000"/>
                    <a:lumOff val="25000"/>
                  </a:schemeClr>
                </a:solidFill>
                <a:latin typeface="Gill Sans MT" pitchFamily="34" charset="0"/>
              </a:rPr>
              <a:t>Part A (simplified &amp; regular)</a:t>
            </a:r>
          </a:p>
        </p:txBody>
      </p:sp>
      <p:sp>
        <p:nvSpPr>
          <p:cNvPr id="19" name="Rectangle 3"/>
          <p:cNvSpPr txBox="1">
            <a:spLocks noChangeArrowheads="1"/>
          </p:cNvSpPr>
          <p:nvPr/>
        </p:nvSpPr>
        <p:spPr bwMode="auto">
          <a:xfrm>
            <a:off x="2051721" y="3708732"/>
            <a:ext cx="4824536" cy="46418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Wingdings" pitchFamily="2" charset="2"/>
              <a:buChar char="ü"/>
            </a:pPr>
            <a:r>
              <a:rPr lang="en-US" sz="2800" b="0" dirty="0" smtClean="0">
                <a:solidFill>
                  <a:schemeClr val="accent4">
                    <a:lumMod val="75000"/>
                    <a:lumOff val="25000"/>
                  </a:schemeClr>
                </a:solidFill>
                <a:latin typeface="Gill Sans MT" pitchFamily="34" charset="0"/>
              </a:rPr>
              <a:t> </a:t>
            </a:r>
            <a:r>
              <a:rPr lang="en-US" sz="2800" b="0" dirty="0">
                <a:solidFill>
                  <a:schemeClr val="accent4">
                    <a:lumMod val="75000"/>
                    <a:lumOff val="25000"/>
                  </a:schemeClr>
                </a:solidFill>
                <a:latin typeface="Gill Sans MT" pitchFamily="34" charset="0"/>
              </a:rPr>
              <a:t>reasons for the DIP</a:t>
            </a:r>
            <a:endParaRPr lang="en-US" sz="2800" b="0" dirty="0" smtClean="0">
              <a:solidFill>
                <a:schemeClr val="accent4">
                  <a:lumMod val="75000"/>
                  <a:lumOff val="25000"/>
                </a:schemeClr>
              </a:solidFill>
              <a:latin typeface="Gill Sans MT" pitchFamily="34" charset="0"/>
            </a:endParaRPr>
          </a:p>
        </p:txBody>
      </p:sp>
    </p:spTree>
    <p:extLst>
      <p:ext uri="{BB962C8B-B14F-4D97-AF65-F5344CB8AC3E}">
        <p14:creationId xmlns:p14="http://schemas.microsoft.com/office/powerpoint/2010/main" val="419439452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idx="4294967295"/>
          </p:nvPr>
        </p:nvSpPr>
        <p:spPr>
          <a:xfrm>
            <a:off x="1066800" y="260648"/>
            <a:ext cx="7848600" cy="504056"/>
          </a:xfrm>
        </p:spPr>
        <p:txBody>
          <a:bodyPr/>
          <a:lstStyle/>
          <a:p>
            <a:pPr algn="ctr" eaLnBrk="1" hangingPunct="1"/>
            <a:r>
              <a:rPr lang="en-US" dirty="0" smtClean="0">
                <a:solidFill>
                  <a:schemeClr val="accent4">
                    <a:lumMod val="75000"/>
                    <a:lumOff val="25000"/>
                  </a:schemeClr>
                </a:solidFill>
                <a:latin typeface="Gill Sans MT" pitchFamily="34" charset="0"/>
              </a:rPr>
              <a:t>Reference Material</a:t>
            </a:r>
          </a:p>
        </p:txBody>
      </p:sp>
      <p:sp>
        <p:nvSpPr>
          <p:cNvPr id="29699" name="Rectangle 3"/>
          <p:cNvSpPr>
            <a:spLocks noGrp="1" noChangeArrowheads="1"/>
          </p:cNvSpPr>
          <p:nvPr>
            <p:ph type="body" idx="4294967295"/>
          </p:nvPr>
        </p:nvSpPr>
        <p:spPr>
          <a:xfrm>
            <a:off x="1052017" y="805905"/>
            <a:ext cx="7552431" cy="1182935"/>
          </a:xfrm>
        </p:spPr>
        <p:txBody>
          <a:bodyPr/>
          <a:lstStyle/>
          <a:p>
            <a:pPr marL="0" indent="0" eaLnBrk="1" hangingPunct="1">
              <a:buNone/>
            </a:pPr>
            <a:r>
              <a:rPr lang="en-US" dirty="0" smtClean="0">
                <a:solidFill>
                  <a:schemeClr val="accent4">
                    <a:lumMod val="75000"/>
                    <a:lumOff val="25000"/>
                  </a:schemeClr>
                </a:solidFill>
                <a:latin typeface="Gill Sans MT" pitchFamily="34" charset="0"/>
              </a:rPr>
              <a:t>PMPRB Website - special section reserved for Patentees, look for the pill bottle along the side.</a:t>
            </a:r>
            <a:r>
              <a:rPr lang="en-US" dirty="0">
                <a:solidFill>
                  <a:schemeClr val="accent4">
                    <a:lumMod val="75000"/>
                    <a:lumOff val="25000"/>
                  </a:schemeClr>
                </a:solidFill>
                <a:latin typeface="Gill Sans MT" pitchFamily="34" charset="0"/>
              </a:rPr>
              <a:t> </a:t>
            </a:r>
            <a:r>
              <a:rPr lang="en-US" sz="1400" b="0" dirty="0" smtClean="0">
                <a:solidFill>
                  <a:schemeClr val="accent4">
                    <a:lumMod val="75000"/>
                    <a:lumOff val="25000"/>
                  </a:schemeClr>
                </a:solidFill>
                <a:latin typeface="Gill Sans MT" pitchFamily="34" charset="0"/>
                <a:hlinkClick r:id="rId3"/>
              </a:rPr>
              <a:t>(www.pmprb-cepmb.gc.ca)</a:t>
            </a:r>
            <a:endParaRPr lang="en-US" sz="1400" b="0" dirty="0" smtClean="0">
              <a:solidFill>
                <a:schemeClr val="accent4">
                  <a:lumMod val="75000"/>
                  <a:lumOff val="25000"/>
                </a:schemeClr>
              </a:solidFill>
              <a:latin typeface="Gill Sans MT" pitchFamily="34" charset="0"/>
            </a:endParaRPr>
          </a:p>
        </p:txBody>
      </p:sp>
      <p:sp>
        <p:nvSpPr>
          <p:cNvPr id="29700" name="Line 4"/>
          <p:cNvSpPr>
            <a:spLocks noChangeShapeType="1"/>
          </p:cNvSpPr>
          <p:nvPr/>
        </p:nvSpPr>
        <p:spPr bwMode="auto">
          <a:xfrm flipV="1">
            <a:off x="1043608" y="764704"/>
            <a:ext cx="8100392" cy="11832"/>
          </a:xfrm>
          <a:prstGeom prst="line">
            <a:avLst/>
          </a:prstGeom>
          <a:noFill/>
          <a:ln w="22225" cap="sq">
            <a:solidFill>
              <a:srgbClr val="20558A"/>
            </a:solidFill>
            <a:round/>
            <a:headEnd type="none" w="sm" len="sm"/>
            <a:tailEnd type="none" w="sm" len="sm"/>
          </a:ln>
        </p:spPr>
        <p:txBody>
          <a:bodyPr wrap="none" anchor="ctr"/>
          <a:lstStyle/>
          <a:p>
            <a:endParaRPr lang="en-CA" sz="2000" dirty="0">
              <a:solidFill>
                <a:schemeClr val="accent4">
                  <a:lumMod val="75000"/>
                  <a:lumOff val="25000"/>
                </a:schemeClr>
              </a:solidFill>
              <a:latin typeface="Gill Sans MT" pitchFamily="34"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pPr/>
              <a:t>27</a:t>
            </a:fld>
            <a:endParaRPr lang="en-US" dirty="0" smtClean="0">
              <a:solidFill>
                <a:schemeClr val="tx1"/>
              </a:solidFill>
            </a:endParaRPr>
          </a:p>
        </p:txBody>
      </p:sp>
      <p:sp>
        <p:nvSpPr>
          <p:cNvPr id="6" name="Rectangle 3"/>
          <p:cNvSpPr txBox="1">
            <a:spLocks noChangeArrowheads="1"/>
          </p:cNvSpPr>
          <p:nvPr/>
        </p:nvSpPr>
        <p:spPr bwMode="auto">
          <a:xfrm>
            <a:off x="1104034" y="4943450"/>
            <a:ext cx="7632848" cy="7303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Wingdings" pitchFamily="2" charset="2"/>
              <a:buChar char="ü"/>
            </a:pPr>
            <a:r>
              <a:rPr lang="en-US" sz="1800" dirty="0" smtClean="0">
                <a:solidFill>
                  <a:schemeClr val="accent4">
                    <a:lumMod val="75000"/>
                    <a:lumOff val="25000"/>
                  </a:schemeClr>
                </a:solidFill>
                <a:latin typeface="Gill Sans MT" pitchFamily="34" charset="0"/>
              </a:rPr>
              <a:t>DIP Methodology (Webinar, Forms and Reports)</a:t>
            </a:r>
          </a:p>
          <a:p>
            <a:pPr marL="0" indent="0" eaLnBrk="1" hangingPunct="1">
              <a:buNone/>
            </a:pPr>
            <a:r>
              <a:rPr lang="en-US" sz="1400" b="0" dirty="0">
                <a:solidFill>
                  <a:schemeClr val="accent4">
                    <a:lumMod val="75000"/>
                    <a:lumOff val="25000"/>
                  </a:schemeClr>
                </a:solidFill>
                <a:latin typeface="Gill Sans MT" pitchFamily="34" charset="0"/>
                <a:hlinkClick r:id="rId4"/>
              </a:rPr>
              <a:t>http://www.pmprb-cepmb.gc.ca/english/View.asp?x=1490&amp;mp=277</a:t>
            </a:r>
            <a:endParaRPr lang="en-US" sz="1400" b="0" dirty="0" smtClean="0">
              <a:solidFill>
                <a:schemeClr val="accent4">
                  <a:lumMod val="75000"/>
                  <a:lumOff val="25000"/>
                </a:schemeClr>
              </a:solidFill>
              <a:latin typeface="Gill Sans MT" pitchFamily="34" charset="0"/>
            </a:endParaRPr>
          </a:p>
        </p:txBody>
      </p:sp>
      <p:sp>
        <p:nvSpPr>
          <p:cNvPr id="7" name="Rectangle 3"/>
          <p:cNvSpPr txBox="1">
            <a:spLocks noChangeArrowheads="1"/>
          </p:cNvSpPr>
          <p:nvPr/>
        </p:nvSpPr>
        <p:spPr bwMode="auto">
          <a:xfrm>
            <a:off x="1104034" y="3512230"/>
            <a:ext cx="7632848" cy="103470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Wingdings" pitchFamily="2" charset="2"/>
              <a:buChar char="ü"/>
            </a:pPr>
            <a:r>
              <a:rPr lang="en-US" sz="1800" dirty="0" smtClean="0">
                <a:solidFill>
                  <a:schemeClr val="accent4">
                    <a:lumMod val="75000"/>
                    <a:lumOff val="25000"/>
                  </a:schemeClr>
                </a:solidFill>
                <a:latin typeface="Gill Sans MT" pitchFamily="34" charset="0"/>
              </a:rPr>
              <a:t>Verification of International Prices </a:t>
            </a:r>
          </a:p>
          <a:p>
            <a:pPr marL="0" indent="0" eaLnBrk="1" hangingPunct="1">
              <a:buNone/>
            </a:pPr>
            <a:r>
              <a:rPr lang="en-US" sz="1400" b="0" dirty="0" smtClean="0">
                <a:solidFill>
                  <a:schemeClr val="accent4">
                    <a:lumMod val="75000"/>
                    <a:lumOff val="25000"/>
                  </a:schemeClr>
                </a:solidFill>
                <a:latin typeface="Gill Sans MT" pitchFamily="34" charset="0"/>
                <a:hlinkClick r:id="rId5"/>
              </a:rPr>
              <a:t>http</a:t>
            </a:r>
            <a:r>
              <a:rPr lang="en-US" sz="1400" b="0" dirty="0">
                <a:solidFill>
                  <a:schemeClr val="accent4">
                    <a:lumMod val="75000"/>
                    <a:lumOff val="25000"/>
                  </a:schemeClr>
                </a:solidFill>
                <a:latin typeface="Gill Sans MT" pitchFamily="34" charset="0"/>
                <a:hlinkClick r:id="rId5"/>
              </a:rPr>
              <a:t>://</a:t>
            </a:r>
            <a:r>
              <a:rPr lang="en-US" sz="1400" b="0" dirty="0" smtClean="0">
                <a:solidFill>
                  <a:schemeClr val="accent4">
                    <a:lumMod val="75000"/>
                    <a:lumOff val="25000"/>
                  </a:schemeClr>
                </a:solidFill>
                <a:latin typeface="Gill Sans MT" pitchFamily="34" charset="0"/>
                <a:hlinkClick r:id="rId5"/>
              </a:rPr>
              <a:t>www.pmprb-cepmb.gc.ca/english/view.asp?x=1511&amp;id=278</a:t>
            </a:r>
            <a:r>
              <a:rPr lang="en-US" sz="1400" b="0" dirty="0">
                <a:solidFill>
                  <a:schemeClr val="accent4">
                    <a:lumMod val="75000"/>
                    <a:lumOff val="25000"/>
                  </a:schemeClr>
                </a:solidFill>
                <a:latin typeface="Gill Sans MT" pitchFamily="34" charset="0"/>
                <a:hlinkClick r:id="rId5"/>
              </a:rPr>
              <a:t> </a:t>
            </a:r>
            <a:r>
              <a:rPr lang="en-US" sz="1400" b="0" dirty="0" smtClean="0">
                <a:solidFill>
                  <a:schemeClr val="accent4">
                    <a:lumMod val="75000"/>
                    <a:lumOff val="25000"/>
                  </a:schemeClr>
                </a:solidFill>
                <a:latin typeface="Gill Sans MT" pitchFamily="34" charset="0"/>
              </a:rPr>
              <a:t> (Outreach Session) or </a:t>
            </a:r>
          </a:p>
          <a:p>
            <a:pPr marL="0" indent="0" eaLnBrk="1" hangingPunct="1">
              <a:buNone/>
            </a:pPr>
            <a:r>
              <a:rPr lang="en-US" sz="1400" b="0" dirty="0" smtClean="0">
                <a:solidFill>
                  <a:schemeClr val="accent4">
                    <a:lumMod val="75000"/>
                    <a:lumOff val="25000"/>
                  </a:schemeClr>
                </a:solidFill>
                <a:latin typeface="Gill Sans MT" pitchFamily="34" charset="0"/>
                <a:hlinkClick r:id="rId6"/>
              </a:rPr>
              <a:t>http</a:t>
            </a:r>
            <a:r>
              <a:rPr lang="en-US" sz="1400" b="0" dirty="0">
                <a:solidFill>
                  <a:schemeClr val="accent4">
                    <a:lumMod val="75000"/>
                    <a:lumOff val="25000"/>
                  </a:schemeClr>
                </a:solidFill>
                <a:latin typeface="Gill Sans MT" pitchFamily="34" charset="0"/>
                <a:hlinkClick r:id="rId6"/>
              </a:rPr>
              <a:t>://</a:t>
            </a:r>
            <a:r>
              <a:rPr lang="en-US" sz="1400" b="0" dirty="0" smtClean="0">
                <a:solidFill>
                  <a:schemeClr val="accent4">
                    <a:lumMod val="75000"/>
                    <a:lumOff val="25000"/>
                  </a:schemeClr>
                </a:solidFill>
                <a:latin typeface="Gill Sans MT" pitchFamily="34" charset="0"/>
                <a:hlinkClick r:id="rId6"/>
              </a:rPr>
              <a:t>www.pmprb-cepmb.gc.ca/english/View.asp?x=1600&amp;mp=274</a:t>
            </a:r>
            <a:r>
              <a:rPr lang="en-US" sz="1400" b="0" dirty="0" smtClean="0">
                <a:solidFill>
                  <a:schemeClr val="accent4">
                    <a:lumMod val="75000"/>
                    <a:lumOff val="25000"/>
                  </a:schemeClr>
                </a:solidFill>
                <a:latin typeface="Gill Sans MT" pitchFamily="34" charset="0"/>
              </a:rPr>
              <a:t>  (Formulas)</a:t>
            </a:r>
          </a:p>
        </p:txBody>
      </p:sp>
      <p:sp>
        <p:nvSpPr>
          <p:cNvPr id="9" name="Rectangle 3"/>
          <p:cNvSpPr txBox="1">
            <a:spLocks noChangeArrowheads="1"/>
          </p:cNvSpPr>
          <p:nvPr/>
        </p:nvSpPr>
        <p:spPr bwMode="auto">
          <a:xfrm>
            <a:off x="1104034" y="2385360"/>
            <a:ext cx="7632848" cy="7303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Wingdings" pitchFamily="2" charset="2"/>
              <a:buChar char="ü"/>
            </a:pPr>
            <a:r>
              <a:rPr lang="en-US" sz="1800" dirty="0" smtClean="0">
                <a:solidFill>
                  <a:schemeClr val="accent4">
                    <a:lumMod val="75000"/>
                    <a:lumOff val="25000"/>
                  </a:schemeClr>
                </a:solidFill>
                <a:latin typeface="Gill Sans MT" pitchFamily="34" charset="0"/>
              </a:rPr>
              <a:t>Exchange Rates</a:t>
            </a:r>
          </a:p>
          <a:p>
            <a:pPr marL="0" lvl="1" indent="0" eaLnBrk="1" hangingPunct="1">
              <a:buSzPct val="95000"/>
              <a:buNone/>
            </a:pPr>
            <a:r>
              <a:rPr lang="en-US" sz="1400" dirty="0" smtClean="0">
                <a:solidFill>
                  <a:schemeClr val="accent4">
                    <a:lumMod val="75000"/>
                    <a:lumOff val="25000"/>
                  </a:schemeClr>
                </a:solidFill>
                <a:latin typeface="Gill Sans MT" pitchFamily="34" charset="0"/>
              </a:rPr>
              <a:t>http</a:t>
            </a:r>
            <a:r>
              <a:rPr lang="en-US" sz="1400" dirty="0">
                <a:solidFill>
                  <a:schemeClr val="accent4">
                    <a:lumMod val="75000"/>
                    <a:lumOff val="25000"/>
                  </a:schemeClr>
                </a:solidFill>
                <a:latin typeface="Gill Sans MT" pitchFamily="34" charset="0"/>
              </a:rPr>
              <a:t>://</a:t>
            </a:r>
            <a:r>
              <a:rPr lang="en-US" sz="1400" dirty="0" smtClean="0">
                <a:solidFill>
                  <a:schemeClr val="accent4">
                    <a:lumMod val="75000"/>
                    <a:lumOff val="25000"/>
                  </a:schemeClr>
                </a:solidFill>
                <a:latin typeface="Gill Sans MT" pitchFamily="34" charset="0"/>
                <a:hlinkClick r:id="rId7"/>
              </a:rPr>
              <a:t>www.pmprb-cepmb.gc.ca/english/View.asp?x=1606&amp;mp=1298</a:t>
            </a:r>
            <a:endParaRPr lang="en-US" sz="1400" dirty="0">
              <a:solidFill>
                <a:schemeClr val="accent4">
                  <a:lumMod val="75000"/>
                  <a:lumOff val="25000"/>
                </a:schemeClr>
              </a:solidFill>
              <a:latin typeface="Gill Sans MT" pitchFamily="34" charset="0"/>
            </a:endParaRPr>
          </a:p>
        </p:txBody>
      </p:sp>
    </p:spTree>
    <p:extLst>
      <p:ext uri="{BB962C8B-B14F-4D97-AF65-F5344CB8AC3E}">
        <p14:creationId xmlns:p14="http://schemas.microsoft.com/office/powerpoint/2010/main" val="7294621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Line 4"/>
          <p:cNvSpPr>
            <a:spLocks noChangeShapeType="1"/>
          </p:cNvSpPr>
          <p:nvPr/>
        </p:nvSpPr>
        <p:spPr bwMode="auto">
          <a:xfrm flipV="1">
            <a:off x="1043608" y="1052736"/>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latin typeface="Cambria" pitchFamily="18"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latin typeface="Gill Sans MT" pitchFamily="34" charset="0"/>
              </a:rPr>
              <a:pPr/>
              <a:t>3</a:t>
            </a:fld>
            <a:endParaRPr lang="en-US" dirty="0" smtClean="0">
              <a:solidFill>
                <a:schemeClr val="tx1"/>
              </a:solidFill>
              <a:latin typeface="Gill Sans MT" pitchFamily="34" charset="0"/>
            </a:endParaRPr>
          </a:p>
        </p:txBody>
      </p:sp>
      <p:sp>
        <p:nvSpPr>
          <p:cNvPr id="2" name="TextBox 1"/>
          <p:cNvSpPr txBox="1"/>
          <p:nvPr/>
        </p:nvSpPr>
        <p:spPr>
          <a:xfrm>
            <a:off x="1187624" y="1916832"/>
            <a:ext cx="7560840" cy="3046988"/>
          </a:xfrm>
          <a:prstGeom prst="rect">
            <a:avLst/>
          </a:prstGeom>
          <a:noFill/>
        </p:spPr>
        <p:txBody>
          <a:bodyPr wrap="square" rtlCol="0">
            <a:spAutoFit/>
          </a:bodyPr>
          <a:lstStyle/>
          <a:p>
            <a:pPr algn="just"/>
            <a:r>
              <a:rPr lang="en-CA" sz="3200" i="1" dirty="0" smtClean="0">
                <a:solidFill>
                  <a:schemeClr val="accent4">
                    <a:lumMod val="75000"/>
                    <a:lumOff val="25000"/>
                  </a:schemeClr>
                </a:solidFill>
                <a:latin typeface="Gill Sans MT" pitchFamily="34" charset="0"/>
              </a:rPr>
              <a:t>1.1	… the National Average Transaction Price and … of an existing patented drug product will be presumed to be excessive if they increase by more than that allowed under the Board’s CPI-Adjustment Methodology, as long as this price does not exceed the HIPC test.</a:t>
            </a:r>
            <a:endParaRPr lang="en-CA" sz="3200" i="1" dirty="0">
              <a:solidFill>
                <a:schemeClr val="accent4">
                  <a:lumMod val="75000"/>
                  <a:lumOff val="25000"/>
                </a:schemeClr>
              </a:solidFill>
              <a:latin typeface="Gill Sans MT" pitchFamily="34" charset="0"/>
            </a:endParaRPr>
          </a:p>
        </p:txBody>
      </p:sp>
      <p:sp>
        <p:nvSpPr>
          <p:cNvPr id="13" name="TextBox 12"/>
          <p:cNvSpPr txBox="1"/>
          <p:nvPr/>
        </p:nvSpPr>
        <p:spPr>
          <a:xfrm>
            <a:off x="1043608" y="1131799"/>
            <a:ext cx="4743606" cy="584775"/>
          </a:xfrm>
          <a:prstGeom prst="rect">
            <a:avLst/>
          </a:prstGeom>
          <a:noFill/>
        </p:spPr>
        <p:txBody>
          <a:bodyPr wrap="none" rtlCol="0">
            <a:spAutoFit/>
          </a:bodyPr>
          <a:lstStyle/>
          <a:p>
            <a:r>
              <a:rPr lang="en-CA" sz="3200" b="1" u="sng" dirty="0" smtClean="0">
                <a:solidFill>
                  <a:schemeClr val="accent4">
                    <a:lumMod val="75000"/>
                    <a:lumOff val="25000"/>
                  </a:schemeClr>
                </a:solidFill>
                <a:latin typeface="Gill Sans MT" pitchFamily="34" charset="0"/>
              </a:rPr>
              <a:t>Guidelines - Schedule 9 </a:t>
            </a:r>
            <a:endParaRPr lang="en-CA" sz="3200" b="1" u="sng" dirty="0">
              <a:solidFill>
                <a:schemeClr val="accent4">
                  <a:lumMod val="75000"/>
                  <a:lumOff val="25000"/>
                </a:schemeClr>
              </a:solidFill>
              <a:latin typeface="Gill Sans MT" pitchFamily="34" charset="0"/>
            </a:endParaRPr>
          </a:p>
        </p:txBody>
      </p:sp>
      <p:sp>
        <p:nvSpPr>
          <p:cNvPr id="14" name="AutoShape 2"/>
          <p:cNvSpPr>
            <a:spLocks noGrp="1" noChangeArrowheads="1"/>
          </p:cNvSpPr>
          <p:nvPr>
            <p:ph type="title" idx="4294967295"/>
          </p:nvPr>
        </p:nvSpPr>
        <p:spPr>
          <a:xfrm>
            <a:off x="1066800" y="260648"/>
            <a:ext cx="7848600" cy="792088"/>
          </a:xfrm>
        </p:spPr>
        <p:txBody>
          <a:bodyPr/>
          <a:lstStyle/>
          <a:p>
            <a:pPr algn="ctr" eaLnBrk="1" hangingPunct="1"/>
            <a:r>
              <a:rPr lang="en-US" sz="4400" dirty="0" smtClean="0">
                <a:solidFill>
                  <a:schemeClr val="accent4">
                    <a:lumMod val="75000"/>
                    <a:lumOff val="25000"/>
                  </a:schemeClr>
                </a:solidFill>
                <a:latin typeface="Gill Sans MT" pitchFamily="34" charset="0"/>
              </a:rPr>
              <a:t>CPI-Adjustment Methodology</a:t>
            </a:r>
          </a:p>
        </p:txBody>
      </p:sp>
    </p:spTree>
    <p:extLst>
      <p:ext uri="{BB962C8B-B14F-4D97-AF65-F5344CB8AC3E}">
        <p14:creationId xmlns:p14="http://schemas.microsoft.com/office/powerpoint/2010/main" val="26595721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Line 4"/>
          <p:cNvSpPr>
            <a:spLocks noChangeShapeType="1"/>
          </p:cNvSpPr>
          <p:nvPr/>
        </p:nvSpPr>
        <p:spPr bwMode="auto">
          <a:xfrm flipV="1">
            <a:off x="1043608" y="1052736"/>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solidFill>
                <a:schemeClr val="accent4">
                  <a:lumMod val="75000"/>
                  <a:lumOff val="25000"/>
                </a:schemeClr>
              </a:solidFill>
              <a:latin typeface="Cambria" pitchFamily="18"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latin typeface="Gill Sans MT" pitchFamily="34" charset="0"/>
              </a:rPr>
              <a:pPr/>
              <a:t>4</a:t>
            </a:fld>
            <a:endParaRPr lang="en-US" dirty="0" smtClean="0">
              <a:solidFill>
                <a:schemeClr val="tx1"/>
              </a:solidFill>
              <a:latin typeface="Gill Sans MT" pitchFamily="34" charset="0"/>
            </a:endParaRPr>
          </a:p>
        </p:txBody>
      </p:sp>
      <p:sp>
        <p:nvSpPr>
          <p:cNvPr id="2" name="TextBox 1"/>
          <p:cNvSpPr txBox="1"/>
          <p:nvPr/>
        </p:nvSpPr>
        <p:spPr>
          <a:xfrm>
            <a:off x="1269951" y="2564904"/>
            <a:ext cx="7344817" cy="2062103"/>
          </a:xfrm>
          <a:prstGeom prst="rect">
            <a:avLst/>
          </a:prstGeom>
          <a:noFill/>
        </p:spPr>
        <p:txBody>
          <a:bodyPr wrap="square" rtlCol="0">
            <a:spAutoFit/>
          </a:bodyPr>
          <a:lstStyle/>
          <a:p>
            <a:pPr algn="just"/>
            <a:r>
              <a:rPr lang="en-CA" sz="3200" i="1" dirty="0" smtClean="0">
                <a:solidFill>
                  <a:schemeClr val="accent4">
                    <a:lumMod val="75000"/>
                    <a:lumOff val="25000"/>
                  </a:schemeClr>
                </a:solidFill>
                <a:latin typeface="Gill Sans MT" pitchFamily="34" charset="0"/>
              </a:rPr>
              <a:t>1.2 - Adjusting the benchmark prices of the drug product for the cumulative change in the CPI from the benchmark year to the year under review (CPI-Adjusted Price); and</a:t>
            </a:r>
            <a:endParaRPr lang="en-CA" sz="3200" i="1" dirty="0">
              <a:solidFill>
                <a:schemeClr val="accent4">
                  <a:lumMod val="75000"/>
                  <a:lumOff val="25000"/>
                </a:schemeClr>
              </a:solidFill>
              <a:latin typeface="Gill Sans MT" pitchFamily="34" charset="0"/>
            </a:endParaRPr>
          </a:p>
        </p:txBody>
      </p:sp>
      <p:sp>
        <p:nvSpPr>
          <p:cNvPr id="13" name="TextBox 12"/>
          <p:cNvSpPr txBox="1"/>
          <p:nvPr/>
        </p:nvSpPr>
        <p:spPr>
          <a:xfrm>
            <a:off x="1043608" y="1700808"/>
            <a:ext cx="3155031" cy="646331"/>
          </a:xfrm>
          <a:prstGeom prst="rect">
            <a:avLst/>
          </a:prstGeom>
          <a:noFill/>
        </p:spPr>
        <p:txBody>
          <a:bodyPr wrap="none" rtlCol="0">
            <a:spAutoFit/>
          </a:bodyPr>
          <a:lstStyle/>
          <a:p>
            <a:r>
              <a:rPr lang="en-CA" sz="3600" b="1" u="sng" dirty="0" smtClean="0">
                <a:solidFill>
                  <a:schemeClr val="accent4">
                    <a:lumMod val="75000"/>
                    <a:lumOff val="25000"/>
                  </a:schemeClr>
                </a:solidFill>
                <a:latin typeface="Gill Sans MT" pitchFamily="34" charset="0"/>
              </a:rPr>
              <a:t>Constraint #1</a:t>
            </a:r>
            <a:endParaRPr lang="en-CA" sz="3600" b="1" u="sng" dirty="0">
              <a:solidFill>
                <a:schemeClr val="accent4">
                  <a:lumMod val="75000"/>
                  <a:lumOff val="25000"/>
                </a:schemeClr>
              </a:solidFill>
              <a:latin typeface="Gill Sans MT" pitchFamily="34" charset="0"/>
            </a:endParaRPr>
          </a:p>
        </p:txBody>
      </p:sp>
      <p:sp>
        <p:nvSpPr>
          <p:cNvPr id="10" name="AutoShape 2"/>
          <p:cNvSpPr>
            <a:spLocks noGrp="1" noChangeArrowheads="1"/>
          </p:cNvSpPr>
          <p:nvPr>
            <p:ph type="title" idx="4294967295"/>
          </p:nvPr>
        </p:nvSpPr>
        <p:spPr>
          <a:xfrm>
            <a:off x="1169504" y="260648"/>
            <a:ext cx="7848600" cy="792088"/>
          </a:xfrm>
        </p:spPr>
        <p:txBody>
          <a:bodyPr/>
          <a:lstStyle/>
          <a:p>
            <a:pPr algn="ctr" eaLnBrk="1" hangingPunct="1"/>
            <a:r>
              <a:rPr lang="en-US" sz="4400" dirty="0" smtClean="0">
                <a:solidFill>
                  <a:schemeClr val="accent4">
                    <a:lumMod val="75000"/>
                    <a:lumOff val="25000"/>
                  </a:schemeClr>
                </a:solidFill>
                <a:latin typeface="Gill Sans MT" pitchFamily="34" charset="0"/>
              </a:rPr>
              <a:t>CPI-Adjustment Methodology</a:t>
            </a:r>
          </a:p>
        </p:txBody>
      </p:sp>
    </p:spTree>
    <p:extLst>
      <p:ext uri="{BB962C8B-B14F-4D97-AF65-F5344CB8AC3E}">
        <p14:creationId xmlns:p14="http://schemas.microsoft.com/office/powerpoint/2010/main" val="20766381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idx="4294967295"/>
          </p:nvPr>
        </p:nvSpPr>
        <p:spPr>
          <a:xfrm>
            <a:off x="1066800" y="260648"/>
            <a:ext cx="7848600" cy="792088"/>
          </a:xfrm>
        </p:spPr>
        <p:txBody>
          <a:bodyPr/>
          <a:lstStyle/>
          <a:p>
            <a:pPr algn="ctr" eaLnBrk="1" hangingPunct="1"/>
            <a:r>
              <a:rPr lang="en-US" sz="4400" dirty="0" smtClean="0">
                <a:solidFill>
                  <a:schemeClr val="accent4">
                    <a:lumMod val="75000"/>
                    <a:lumOff val="25000"/>
                  </a:schemeClr>
                </a:solidFill>
                <a:latin typeface="Gill Sans MT" pitchFamily="34" charset="0"/>
              </a:rPr>
              <a:t>CPI-Adjustment Methodology</a:t>
            </a:r>
          </a:p>
        </p:txBody>
      </p:sp>
      <p:sp>
        <p:nvSpPr>
          <p:cNvPr id="29700" name="Line 4"/>
          <p:cNvSpPr>
            <a:spLocks noChangeShapeType="1"/>
          </p:cNvSpPr>
          <p:nvPr/>
        </p:nvSpPr>
        <p:spPr bwMode="auto">
          <a:xfrm flipV="1">
            <a:off x="1043608" y="1052736"/>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latin typeface="Cambria" pitchFamily="18"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latin typeface="Gill Sans MT" pitchFamily="34" charset="0"/>
              </a:rPr>
              <a:pPr/>
              <a:t>5</a:t>
            </a:fld>
            <a:endParaRPr lang="en-US" dirty="0" smtClean="0">
              <a:solidFill>
                <a:schemeClr val="tx1"/>
              </a:solidFill>
              <a:latin typeface="Gill Sans MT" pitchFamily="34" charset="0"/>
            </a:endParaRPr>
          </a:p>
        </p:txBody>
      </p:sp>
      <p:sp>
        <p:nvSpPr>
          <p:cNvPr id="2" name="TextBox 1"/>
          <p:cNvSpPr txBox="1"/>
          <p:nvPr/>
        </p:nvSpPr>
        <p:spPr>
          <a:xfrm>
            <a:off x="1269950" y="1988840"/>
            <a:ext cx="7344817" cy="3046988"/>
          </a:xfrm>
          <a:prstGeom prst="rect">
            <a:avLst/>
          </a:prstGeom>
          <a:noFill/>
        </p:spPr>
        <p:txBody>
          <a:bodyPr wrap="square" rtlCol="0">
            <a:spAutoFit/>
          </a:bodyPr>
          <a:lstStyle/>
          <a:p>
            <a:pPr algn="just"/>
            <a:r>
              <a:rPr lang="en-CA" sz="3200" i="1" dirty="0" smtClean="0">
                <a:solidFill>
                  <a:schemeClr val="accent4">
                    <a:lumMod val="75000"/>
                    <a:lumOff val="25000"/>
                  </a:schemeClr>
                </a:solidFill>
                <a:latin typeface="Gill Sans MT" pitchFamily="34" charset="0"/>
              </a:rPr>
              <a:t>1.2 - Applying a cap on the maximum price increase in any one year, equal to 1.5 times the forecast change in the annual CPI. In periods of high inflation (over 10%), the limit will be five percentage point more than the forecast change in the CPI.</a:t>
            </a:r>
            <a:endParaRPr lang="en-CA" sz="3200" i="1" dirty="0">
              <a:solidFill>
                <a:schemeClr val="accent4">
                  <a:lumMod val="75000"/>
                  <a:lumOff val="25000"/>
                </a:schemeClr>
              </a:solidFill>
              <a:latin typeface="Gill Sans MT" pitchFamily="34" charset="0"/>
            </a:endParaRPr>
          </a:p>
        </p:txBody>
      </p:sp>
      <p:sp>
        <p:nvSpPr>
          <p:cNvPr id="13" name="TextBox 12"/>
          <p:cNvSpPr txBox="1"/>
          <p:nvPr/>
        </p:nvSpPr>
        <p:spPr>
          <a:xfrm>
            <a:off x="1043608" y="1196752"/>
            <a:ext cx="3155031" cy="646331"/>
          </a:xfrm>
          <a:prstGeom prst="rect">
            <a:avLst/>
          </a:prstGeom>
          <a:noFill/>
        </p:spPr>
        <p:txBody>
          <a:bodyPr wrap="none" rtlCol="0">
            <a:spAutoFit/>
          </a:bodyPr>
          <a:lstStyle/>
          <a:p>
            <a:r>
              <a:rPr lang="en-CA" sz="3600" b="1" u="sng" dirty="0" smtClean="0">
                <a:solidFill>
                  <a:schemeClr val="accent4">
                    <a:lumMod val="75000"/>
                    <a:lumOff val="25000"/>
                  </a:schemeClr>
                </a:solidFill>
                <a:latin typeface="Gill Sans MT" pitchFamily="34" charset="0"/>
              </a:rPr>
              <a:t>Constraint #2</a:t>
            </a:r>
            <a:endParaRPr lang="en-CA" sz="3600" b="1" u="sng" dirty="0">
              <a:solidFill>
                <a:schemeClr val="accent4">
                  <a:lumMod val="75000"/>
                  <a:lumOff val="25000"/>
                </a:schemeClr>
              </a:solidFill>
              <a:latin typeface="Gill Sans MT" pitchFamily="34" charset="0"/>
            </a:endParaRPr>
          </a:p>
        </p:txBody>
      </p:sp>
    </p:spTree>
    <p:extLst>
      <p:ext uri="{BB962C8B-B14F-4D97-AF65-F5344CB8AC3E}">
        <p14:creationId xmlns:p14="http://schemas.microsoft.com/office/powerpoint/2010/main" val="38850607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Line 4"/>
          <p:cNvSpPr>
            <a:spLocks noChangeShapeType="1"/>
          </p:cNvSpPr>
          <p:nvPr/>
        </p:nvSpPr>
        <p:spPr bwMode="auto">
          <a:xfrm flipV="1">
            <a:off x="1043608" y="1052736"/>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latin typeface="Cambria" pitchFamily="18"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latin typeface="Gill Sans MT" pitchFamily="34" charset="0"/>
              </a:rPr>
              <a:pPr/>
              <a:t>6</a:t>
            </a:fld>
            <a:endParaRPr lang="en-US" dirty="0" smtClean="0">
              <a:solidFill>
                <a:schemeClr val="tx1"/>
              </a:solidFill>
              <a:latin typeface="Gill Sans MT" pitchFamily="34" charset="0"/>
            </a:endParaRPr>
          </a:p>
        </p:txBody>
      </p:sp>
      <p:sp>
        <p:nvSpPr>
          <p:cNvPr id="6" name="Rectangle 3"/>
          <p:cNvSpPr txBox="1">
            <a:spLocks noChangeArrowheads="1"/>
          </p:cNvSpPr>
          <p:nvPr/>
        </p:nvSpPr>
        <p:spPr bwMode="auto">
          <a:xfrm>
            <a:off x="1177912" y="3386814"/>
            <a:ext cx="7704856" cy="936104"/>
          </a:xfrm>
          <a:prstGeom prst="rect">
            <a:avLst/>
          </a:prstGeom>
          <a:noFill/>
          <a:ln w="2857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Arial" pitchFamily="34" charset="0"/>
              <a:buChar char="•"/>
            </a:pPr>
            <a:r>
              <a:rPr lang="en-US" b="0" dirty="0" smtClean="0">
                <a:solidFill>
                  <a:schemeClr val="accent4">
                    <a:lumMod val="75000"/>
                    <a:lumOff val="25000"/>
                  </a:schemeClr>
                </a:solidFill>
                <a:latin typeface="Gill Sans MT" pitchFamily="34" charset="0"/>
              </a:rPr>
              <a:t>Introductory Benchmark Price: Lower of the </a:t>
            </a:r>
          </a:p>
          <a:p>
            <a:pPr marL="0" indent="0" eaLnBrk="1" hangingPunct="1">
              <a:buNone/>
            </a:pPr>
            <a:r>
              <a:rPr lang="en-US" b="0" dirty="0">
                <a:solidFill>
                  <a:schemeClr val="accent4">
                    <a:lumMod val="75000"/>
                    <a:lumOff val="25000"/>
                  </a:schemeClr>
                </a:solidFill>
                <a:latin typeface="Gill Sans MT" pitchFamily="34" charset="0"/>
              </a:rPr>
              <a:t> </a:t>
            </a:r>
            <a:r>
              <a:rPr lang="en-US" b="0" dirty="0" smtClean="0">
                <a:solidFill>
                  <a:schemeClr val="accent4">
                    <a:lumMod val="75000"/>
                    <a:lumOff val="25000"/>
                  </a:schemeClr>
                </a:solidFill>
                <a:latin typeface="Gill Sans MT" pitchFamily="34" charset="0"/>
              </a:rPr>
              <a:t>  N-ATP and MAPP</a:t>
            </a:r>
          </a:p>
        </p:txBody>
      </p:sp>
      <p:sp>
        <p:nvSpPr>
          <p:cNvPr id="9" name="Rectangle 3"/>
          <p:cNvSpPr txBox="1">
            <a:spLocks noChangeArrowheads="1"/>
          </p:cNvSpPr>
          <p:nvPr/>
        </p:nvSpPr>
        <p:spPr bwMode="auto">
          <a:xfrm>
            <a:off x="1177912" y="4463290"/>
            <a:ext cx="7436248" cy="88513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Arial" pitchFamily="34" charset="0"/>
              <a:buChar char="•"/>
            </a:pPr>
            <a:r>
              <a:rPr lang="en-US" b="0" dirty="0" smtClean="0">
                <a:solidFill>
                  <a:schemeClr val="accent4">
                    <a:lumMod val="75000"/>
                    <a:lumOff val="25000"/>
                  </a:schemeClr>
                </a:solidFill>
                <a:latin typeface="Gill Sans MT" pitchFamily="34" charset="0"/>
              </a:rPr>
              <a:t>Current Benchmark Price: Lower of the N-ATP and </a:t>
            </a:r>
          </a:p>
          <a:p>
            <a:pPr marL="0" indent="0" eaLnBrk="1" hangingPunct="1">
              <a:buNone/>
            </a:pPr>
            <a:r>
              <a:rPr lang="en-US" b="0" dirty="0">
                <a:solidFill>
                  <a:schemeClr val="accent4">
                    <a:lumMod val="75000"/>
                    <a:lumOff val="25000"/>
                  </a:schemeClr>
                </a:solidFill>
                <a:latin typeface="Gill Sans MT" pitchFamily="34" charset="0"/>
              </a:rPr>
              <a:t> </a:t>
            </a:r>
            <a:r>
              <a:rPr lang="en-US" b="0" dirty="0" smtClean="0">
                <a:solidFill>
                  <a:schemeClr val="accent4">
                    <a:lumMod val="75000"/>
                    <a:lumOff val="25000"/>
                  </a:schemeClr>
                </a:solidFill>
                <a:latin typeface="Gill Sans MT" pitchFamily="34" charset="0"/>
              </a:rPr>
              <a:t>  N-NEAP</a:t>
            </a:r>
          </a:p>
        </p:txBody>
      </p:sp>
      <p:sp>
        <p:nvSpPr>
          <p:cNvPr id="10" name="Rectangle 3"/>
          <p:cNvSpPr txBox="1">
            <a:spLocks noChangeArrowheads="1"/>
          </p:cNvSpPr>
          <p:nvPr/>
        </p:nvSpPr>
        <p:spPr bwMode="auto">
          <a:xfrm>
            <a:off x="1043608" y="1154246"/>
            <a:ext cx="7436248" cy="51411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Font typeface="Wingdings" pitchFamily="-60" charset="2"/>
              <a:buNone/>
            </a:pPr>
            <a:r>
              <a:rPr lang="en-US" sz="2800" dirty="0" smtClean="0">
                <a:solidFill>
                  <a:schemeClr val="accent4">
                    <a:lumMod val="75000"/>
                    <a:lumOff val="25000"/>
                  </a:schemeClr>
                </a:solidFill>
                <a:latin typeface="Gill Sans MT" pitchFamily="34" charset="0"/>
              </a:rPr>
              <a:t>Benchmark Year &amp; Price</a:t>
            </a:r>
          </a:p>
        </p:txBody>
      </p:sp>
      <p:sp>
        <p:nvSpPr>
          <p:cNvPr id="12" name="AutoShape 2"/>
          <p:cNvSpPr>
            <a:spLocks noGrp="1" noChangeArrowheads="1"/>
          </p:cNvSpPr>
          <p:nvPr>
            <p:ph type="title" idx="4294967295"/>
          </p:nvPr>
        </p:nvSpPr>
        <p:spPr>
          <a:xfrm>
            <a:off x="1066800" y="260648"/>
            <a:ext cx="7848600" cy="792088"/>
          </a:xfrm>
        </p:spPr>
        <p:txBody>
          <a:bodyPr/>
          <a:lstStyle/>
          <a:p>
            <a:pPr algn="ctr" eaLnBrk="1" hangingPunct="1"/>
            <a:r>
              <a:rPr lang="en-US" sz="4400" dirty="0" smtClean="0">
                <a:solidFill>
                  <a:schemeClr val="accent4">
                    <a:lumMod val="75000"/>
                    <a:lumOff val="25000"/>
                  </a:schemeClr>
                </a:solidFill>
                <a:latin typeface="Gill Sans MT" pitchFamily="34" charset="0"/>
              </a:rPr>
              <a:t>Terminology</a:t>
            </a:r>
          </a:p>
        </p:txBody>
      </p:sp>
      <p:sp>
        <p:nvSpPr>
          <p:cNvPr id="13" name="Rectangle 3"/>
          <p:cNvSpPr txBox="1">
            <a:spLocks noChangeArrowheads="1"/>
          </p:cNvSpPr>
          <p:nvPr/>
        </p:nvSpPr>
        <p:spPr bwMode="auto">
          <a:xfrm>
            <a:off x="1177912" y="2382346"/>
            <a:ext cx="7436248" cy="8640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Arial" pitchFamily="34" charset="0"/>
              <a:buChar char="•"/>
            </a:pPr>
            <a:r>
              <a:rPr lang="en-US" b="0" dirty="0" smtClean="0">
                <a:solidFill>
                  <a:schemeClr val="accent4">
                    <a:lumMod val="75000"/>
                    <a:lumOff val="25000"/>
                  </a:schemeClr>
                </a:solidFill>
                <a:latin typeface="Gill Sans MT" pitchFamily="34" charset="0"/>
              </a:rPr>
              <a:t>Benchmark Year is 3 years prior to the date of sale, unless date of first sale is less than 3 years </a:t>
            </a:r>
          </a:p>
        </p:txBody>
      </p:sp>
      <p:sp>
        <p:nvSpPr>
          <p:cNvPr id="14" name="Rectangle 3"/>
          <p:cNvSpPr txBox="1">
            <a:spLocks noChangeArrowheads="1"/>
          </p:cNvSpPr>
          <p:nvPr/>
        </p:nvSpPr>
        <p:spPr bwMode="auto">
          <a:xfrm>
            <a:off x="1043608" y="1668364"/>
            <a:ext cx="7436248" cy="8640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Arial" pitchFamily="34" charset="0"/>
              <a:buChar char="•"/>
            </a:pPr>
            <a:endParaRPr lang="en-US" b="0" dirty="0" smtClean="0">
              <a:solidFill>
                <a:schemeClr val="accent4">
                  <a:lumMod val="75000"/>
                  <a:lumOff val="25000"/>
                </a:schemeClr>
              </a:solidFill>
              <a:latin typeface="Gill Sans MT" pitchFamily="34" charset="0"/>
            </a:endParaRPr>
          </a:p>
        </p:txBody>
      </p:sp>
      <p:sp>
        <p:nvSpPr>
          <p:cNvPr id="15" name="Rectangle 3"/>
          <p:cNvSpPr txBox="1">
            <a:spLocks noChangeArrowheads="1"/>
          </p:cNvSpPr>
          <p:nvPr/>
        </p:nvSpPr>
        <p:spPr bwMode="auto">
          <a:xfrm>
            <a:off x="1177912" y="1808736"/>
            <a:ext cx="7436248" cy="4332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Arial" pitchFamily="34" charset="0"/>
              <a:buChar char="•"/>
            </a:pPr>
            <a:r>
              <a:rPr lang="en-US" b="0" dirty="0" smtClean="0">
                <a:solidFill>
                  <a:schemeClr val="accent4">
                    <a:lumMod val="75000"/>
                    <a:lumOff val="25000"/>
                  </a:schemeClr>
                </a:solidFill>
                <a:latin typeface="Gill Sans MT" pitchFamily="34" charset="0"/>
              </a:rPr>
              <a:t>Introductory </a:t>
            </a:r>
            <a:r>
              <a:rPr lang="en-US" b="0" dirty="0" err="1" smtClean="0">
                <a:solidFill>
                  <a:schemeClr val="accent4">
                    <a:lumMod val="75000"/>
                    <a:lumOff val="25000"/>
                  </a:schemeClr>
                </a:solidFill>
                <a:latin typeface="Gill Sans MT" pitchFamily="34" charset="0"/>
              </a:rPr>
              <a:t>vs</a:t>
            </a:r>
            <a:r>
              <a:rPr lang="en-US" b="0" dirty="0" smtClean="0">
                <a:solidFill>
                  <a:schemeClr val="accent4">
                    <a:lumMod val="75000"/>
                    <a:lumOff val="25000"/>
                  </a:schemeClr>
                </a:solidFill>
                <a:latin typeface="Gill Sans MT" pitchFamily="34" charset="0"/>
              </a:rPr>
              <a:t> Current</a:t>
            </a:r>
          </a:p>
        </p:txBody>
      </p:sp>
    </p:spTree>
    <p:extLst>
      <p:ext uri="{BB962C8B-B14F-4D97-AF65-F5344CB8AC3E}">
        <p14:creationId xmlns:p14="http://schemas.microsoft.com/office/powerpoint/2010/main" val="34636439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Line 4"/>
          <p:cNvSpPr>
            <a:spLocks noChangeShapeType="1"/>
          </p:cNvSpPr>
          <p:nvPr/>
        </p:nvSpPr>
        <p:spPr bwMode="auto">
          <a:xfrm flipV="1">
            <a:off x="1043608" y="1052736"/>
            <a:ext cx="8100392" cy="11832"/>
          </a:xfrm>
          <a:prstGeom prst="line">
            <a:avLst/>
          </a:prstGeom>
          <a:noFill/>
          <a:ln w="22225" cap="sq">
            <a:solidFill>
              <a:srgbClr val="20558A"/>
            </a:solidFill>
            <a:round/>
            <a:headEnd type="none" w="sm" len="sm"/>
            <a:tailEnd type="none" w="sm" len="sm"/>
          </a:ln>
        </p:spPr>
        <p:txBody>
          <a:bodyPr wrap="none" anchor="ctr"/>
          <a:lstStyle/>
          <a:p>
            <a:endParaRPr lang="en-CA" sz="2000" dirty="0">
              <a:solidFill>
                <a:schemeClr val="accent4">
                  <a:lumMod val="90000"/>
                  <a:lumOff val="10000"/>
                </a:schemeClr>
              </a:solidFill>
              <a:latin typeface="Century Schoolbook" pitchFamily="18"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latin typeface="Gill Sans MT" pitchFamily="34" charset="0"/>
              </a:rPr>
              <a:pPr/>
              <a:t>7</a:t>
            </a:fld>
            <a:endParaRPr lang="en-US" dirty="0" smtClean="0">
              <a:solidFill>
                <a:schemeClr val="tx1"/>
              </a:solidFill>
              <a:latin typeface="Gill Sans MT" pitchFamily="34" charset="0"/>
            </a:endParaRPr>
          </a:p>
        </p:txBody>
      </p:sp>
      <p:sp>
        <p:nvSpPr>
          <p:cNvPr id="6" name="Rectangle 3"/>
          <p:cNvSpPr txBox="1">
            <a:spLocks noChangeArrowheads="1"/>
          </p:cNvSpPr>
          <p:nvPr/>
        </p:nvSpPr>
        <p:spPr bwMode="auto">
          <a:xfrm>
            <a:off x="1043608" y="1484784"/>
            <a:ext cx="7900664" cy="6024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3200" b="0" dirty="0" smtClean="0">
                <a:solidFill>
                  <a:schemeClr val="accent4">
                    <a:lumMod val="75000"/>
                    <a:lumOff val="25000"/>
                  </a:schemeClr>
                </a:solidFill>
                <a:latin typeface="Gill Sans MT" pitchFamily="34" charset="0"/>
              </a:rPr>
              <a:t>CPI factor derived using Stats Can factors </a:t>
            </a:r>
          </a:p>
        </p:txBody>
      </p:sp>
      <p:sp>
        <p:nvSpPr>
          <p:cNvPr id="9" name="Rectangle 3"/>
          <p:cNvSpPr txBox="1">
            <a:spLocks noChangeArrowheads="1"/>
          </p:cNvSpPr>
          <p:nvPr/>
        </p:nvSpPr>
        <p:spPr bwMode="auto">
          <a:xfrm>
            <a:off x="1043608" y="3501008"/>
            <a:ext cx="6352653" cy="189073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3200" b="0" dirty="0" smtClean="0">
                <a:solidFill>
                  <a:schemeClr val="accent4">
                    <a:lumMod val="75000"/>
                    <a:lumOff val="25000"/>
                  </a:schemeClr>
                </a:solidFill>
                <a:latin typeface="Gill Sans MT" pitchFamily="34" charset="0"/>
              </a:rPr>
              <a:t>Factors Published in the PMPRB NEWSletter</a:t>
            </a:r>
          </a:p>
          <a:p>
            <a:pPr lvl="1" eaLnBrk="1" hangingPunct="1">
              <a:buFont typeface="Arial" pitchFamily="34" charset="0"/>
              <a:buChar char="•"/>
            </a:pPr>
            <a:r>
              <a:rPr lang="en-US" sz="2400" dirty="0" smtClean="0">
                <a:solidFill>
                  <a:schemeClr val="accent4">
                    <a:lumMod val="75000"/>
                    <a:lumOff val="25000"/>
                  </a:schemeClr>
                </a:solidFill>
                <a:latin typeface="Gill Sans MT" pitchFamily="34" charset="0"/>
              </a:rPr>
              <a:t>Actual:  January NEWSletter</a:t>
            </a:r>
          </a:p>
          <a:p>
            <a:pPr lvl="1" eaLnBrk="1" hangingPunct="1">
              <a:buFont typeface="Arial" pitchFamily="34" charset="0"/>
              <a:buChar char="•"/>
            </a:pPr>
            <a:r>
              <a:rPr lang="en-US" sz="2400" dirty="0" smtClean="0">
                <a:solidFill>
                  <a:schemeClr val="accent4">
                    <a:lumMod val="75000"/>
                    <a:lumOff val="25000"/>
                  </a:schemeClr>
                </a:solidFill>
                <a:latin typeface="Gill Sans MT" pitchFamily="34" charset="0"/>
              </a:rPr>
              <a:t>Forecast:  April NEWSletter</a:t>
            </a:r>
          </a:p>
        </p:txBody>
      </p:sp>
      <p:sp>
        <p:nvSpPr>
          <p:cNvPr id="12" name="AutoShape 2"/>
          <p:cNvSpPr>
            <a:spLocks noGrp="1" noChangeArrowheads="1"/>
          </p:cNvSpPr>
          <p:nvPr>
            <p:ph type="title" idx="4294967295"/>
          </p:nvPr>
        </p:nvSpPr>
        <p:spPr>
          <a:xfrm>
            <a:off x="1043608" y="272480"/>
            <a:ext cx="7848600" cy="792088"/>
          </a:xfrm>
        </p:spPr>
        <p:txBody>
          <a:bodyPr/>
          <a:lstStyle/>
          <a:p>
            <a:pPr algn="ctr" eaLnBrk="1" hangingPunct="1"/>
            <a:r>
              <a:rPr lang="en-US" b="0" dirty="0" smtClean="0">
                <a:solidFill>
                  <a:schemeClr val="accent4">
                    <a:lumMod val="75000"/>
                    <a:lumOff val="25000"/>
                  </a:schemeClr>
                </a:solidFill>
                <a:latin typeface="Gill Sans MT" pitchFamily="34" charset="0"/>
              </a:rPr>
              <a:t>CPI-Adjustment Methodology</a:t>
            </a:r>
          </a:p>
        </p:txBody>
      </p:sp>
      <p:sp>
        <p:nvSpPr>
          <p:cNvPr id="14" name="Rectangle 3"/>
          <p:cNvSpPr txBox="1">
            <a:spLocks noChangeArrowheads="1"/>
          </p:cNvSpPr>
          <p:nvPr/>
        </p:nvSpPr>
        <p:spPr bwMode="auto">
          <a:xfrm>
            <a:off x="1043608" y="2586381"/>
            <a:ext cx="7900664" cy="6024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3200" b="0" dirty="0" smtClean="0">
                <a:solidFill>
                  <a:schemeClr val="accent4">
                    <a:lumMod val="75000"/>
                    <a:lumOff val="25000"/>
                  </a:schemeClr>
                </a:solidFill>
                <a:latin typeface="Gill Sans MT" pitchFamily="34" charset="0"/>
              </a:rPr>
              <a:t>Cap factor is 1.5x the annual forecast CPI</a:t>
            </a:r>
          </a:p>
        </p:txBody>
      </p:sp>
    </p:spTree>
    <p:extLst>
      <p:ext uri="{BB962C8B-B14F-4D97-AF65-F5344CB8AC3E}">
        <p14:creationId xmlns:p14="http://schemas.microsoft.com/office/powerpoint/2010/main" val="14955174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idx="4294967295"/>
          </p:nvPr>
        </p:nvSpPr>
        <p:spPr>
          <a:xfrm>
            <a:off x="1070670" y="260648"/>
            <a:ext cx="7848600" cy="792088"/>
          </a:xfrm>
        </p:spPr>
        <p:txBody>
          <a:bodyPr/>
          <a:lstStyle/>
          <a:p>
            <a:pPr algn="ctr" eaLnBrk="1" hangingPunct="1"/>
            <a:r>
              <a:rPr lang="en-US" sz="3600" dirty="0">
                <a:solidFill>
                  <a:schemeClr val="accent4">
                    <a:lumMod val="75000"/>
                    <a:lumOff val="25000"/>
                  </a:schemeClr>
                </a:solidFill>
                <a:latin typeface="Gill Sans MT" pitchFamily="34" charset="0"/>
              </a:rPr>
              <a:t>Calculating the </a:t>
            </a:r>
            <a:r>
              <a:rPr lang="en-US" sz="3600" dirty="0" smtClean="0">
                <a:solidFill>
                  <a:schemeClr val="accent4">
                    <a:lumMod val="75000"/>
                    <a:lumOff val="25000"/>
                  </a:schemeClr>
                </a:solidFill>
                <a:latin typeface="Gill Sans MT" pitchFamily="34" charset="0"/>
              </a:rPr>
              <a:t>N-NEAP</a:t>
            </a:r>
            <a:br>
              <a:rPr lang="en-US" sz="3600" dirty="0" smtClean="0">
                <a:solidFill>
                  <a:schemeClr val="accent4">
                    <a:lumMod val="75000"/>
                    <a:lumOff val="25000"/>
                  </a:schemeClr>
                </a:solidFill>
                <a:latin typeface="Gill Sans MT" pitchFamily="34" charset="0"/>
              </a:rPr>
            </a:br>
            <a:r>
              <a:rPr lang="en-US" sz="2000" dirty="0" smtClean="0">
                <a:solidFill>
                  <a:schemeClr val="accent4">
                    <a:lumMod val="75000"/>
                    <a:lumOff val="25000"/>
                  </a:schemeClr>
                </a:solidFill>
                <a:latin typeface="Gill Sans MT" pitchFamily="34" charset="0"/>
              </a:rPr>
              <a:t>Example: 3 years</a:t>
            </a:r>
            <a:endParaRPr lang="en-US" sz="2400" dirty="0" smtClean="0">
              <a:solidFill>
                <a:schemeClr val="accent4">
                  <a:lumMod val="75000"/>
                  <a:lumOff val="25000"/>
                </a:schemeClr>
              </a:solidFill>
              <a:latin typeface="Gill Sans MT" pitchFamily="34" charset="0"/>
            </a:endParaRPr>
          </a:p>
        </p:txBody>
      </p:sp>
      <p:sp>
        <p:nvSpPr>
          <p:cNvPr id="29700" name="Line 4"/>
          <p:cNvSpPr>
            <a:spLocks noChangeShapeType="1"/>
          </p:cNvSpPr>
          <p:nvPr/>
        </p:nvSpPr>
        <p:spPr bwMode="auto">
          <a:xfrm flipV="1">
            <a:off x="1043608" y="1052736"/>
            <a:ext cx="8100392" cy="11832"/>
          </a:xfrm>
          <a:prstGeom prst="line">
            <a:avLst/>
          </a:prstGeom>
          <a:noFill/>
          <a:ln w="22225" cap="sq">
            <a:solidFill>
              <a:srgbClr val="20558A"/>
            </a:solidFill>
            <a:round/>
            <a:headEnd type="none" w="sm" len="sm"/>
            <a:tailEnd type="none" w="sm" len="sm"/>
          </a:ln>
        </p:spPr>
        <p:txBody>
          <a:bodyPr wrap="none" anchor="ctr"/>
          <a:lstStyle/>
          <a:p>
            <a:endParaRPr lang="en-CA" sz="2000" dirty="0">
              <a:solidFill>
                <a:schemeClr val="accent4">
                  <a:lumMod val="75000"/>
                  <a:lumOff val="25000"/>
                </a:schemeClr>
              </a:solidFill>
              <a:latin typeface="Gill Sans MT" pitchFamily="34"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latin typeface="Gill Sans MT" pitchFamily="34" charset="0"/>
              </a:rPr>
              <a:pPr/>
              <a:t>8</a:t>
            </a:fld>
            <a:endParaRPr lang="en-US" dirty="0" smtClean="0">
              <a:solidFill>
                <a:schemeClr val="tx1"/>
              </a:solidFill>
              <a:latin typeface="Gill Sans MT" pitchFamily="34" charset="0"/>
            </a:endParaRPr>
          </a:p>
        </p:txBody>
      </p:sp>
      <p:sp>
        <p:nvSpPr>
          <p:cNvPr id="6" name="Rectangle 3"/>
          <p:cNvSpPr txBox="1">
            <a:spLocks noChangeArrowheads="1"/>
          </p:cNvSpPr>
          <p:nvPr/>
        </p:nvSpPr>
        <p:spPr bwMode="auto">
          <a:xfrm>
            <a:off x="1043608" y="3429000"/>
            <a:ext cx="4659957"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2012 Forecast CPI Factor = 1.064</a:t>
            </a:r>
          </a:p>
        </p:txBody>
      </p:sp>
      <p:sp>
        <p:nvSpPr>
          <p:cNvPr id="8" name="Rectangle 3"/>
          <p:cNvSpPr txBox="1">
            <a:spLocks noChangeArrowheads="1"/>
          </p:cNvSpPr>
          <p:nvPr/>
        </p:nvSpPr>
        <p:spPr bwMode="auto">
          <a:xfrm>
            <a:off x="1043608" y="4454752"/>
            <a:ext cx="4478262"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CPI = 1.064  x $10.0000 = $10.6400</a:t>
            </a:r>
          </a:p>
        </p:txBody>
      </p:sp>
      <p:sp>
        <p:nvSpPr>
          <p:cNvPr id="9" name="Rectangle 3"/>
          <p:cNvSpPr txBox="1">
            <a:spLocks noChangeArrowheads="1"/>
          </p:cNvSpPr>
          <p:nvPr/>
        </p:nvSpPr>
        <p:spPr bwMode="auto">
          <a:xfrm>
            <a:off x="1043608" y="4814752"/>
            <a:ext cx="4478262"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Cap = 1.032  x $10.2000 = $10.5264</a:t>
            </a:r>
          </a:p>
        </p:txBody>
      </p:sp>
      <p:sp>
        <p:nvSpPr>
          <p:cNvPr id="2" name="Right Brace 1"/>
          <p:cNvSpPr/>
          <p:nvPr/>
        </p:nvSpPr>
        <p:spPr bwMode="auto">
          <a:xfrm>
            <a:off x="5220072" y="4530993"/>
            <a:ext cx="233772" cy="647992"/>
          </a:xfrm>
          <a:prstGeom prst="rightBrace">
            <a:avLst/>
          </a:prstGeom>
          <a:noFill/>
          <a:ln w="254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CA" sz="2000" i="0" u="none" strike="noStrike" cap="none" normalizeH="0" baseline="0" dirty="0" smtClean="0">
              <a:ln>
                <a:noFill/>
              </a:ln>
              <a:solidFill>
                <a:schemeClr val="accent4">
                  <a:lumMod val="75000"/>
                  <a:lumOff val="25000"/>
                </a:schemeClr>
              </a:solidFill>
              <a:effectLst/>
              <a:latin typeface="Gill Sans MT" pitchFamily="34" charset="0"/>
            </a:endParaRPr>
          </a:p>
        </p:txBody>
      </p:sp>
      <p:sp>
        <p:nvSpPr>
          <p:cNvPr id="11" name="Rectangle 3"/>
          <p:cNvSpPr txBox="1">
            <a:spLocks noChangeArrowheads="1"/>
          </p:cNvSpPr>
          <p:nvPr/>
        </p:nvSpPr>
        <p:spPr bwMode="auto">
          <a:xfrm>
            <a:off x="5521870" y="4644040"/>
            <a:ext cx="2589645"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Take the lower</a:t>
            </a:r>
          </a:p>
        </p:txBody>
      </p:sp>
      <p:sp>
        <p:nvSpPr>
          <p:cNvPr id="12" name="Rectangle 3"/>
          <p:cNvSpPr txBox="1">
            <a:spLocks noChangeArrowheads="1"/>
          </p:cNvSpPr>
          <p:nvPr/>
        </p:nvSpPr>
        <p:spPr bwMode="auto">
          <a:xfrm>
            <a:off x="1043608" y="5427272"/>
            <a:ext cx="6669682"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The forecast N-NEAP for 2012 = $10.5264</a:t>
            </a:r>
          </a:p>
        </p:txBody>
      </p:sp>
      <p:sp>
        <p:nvSpPr>
          <p:cNvPr id="3" name="Oval 2"/>
          <p:cNvSpPr/>
          <p:nvPr/>
        </p:nvSpPr>
        <p:spPr bwMode="auto">
          <a:xfrm>
            <a:off x="3833075" y="4814752"/>
            <a:ext cx="1292727" cy="432088"/>
          </a:xfrm>
          <a:prstGeom prst="ellipse">
            <a:avLst/>
          </a:prstGeom>
          <a:noFill/>
          <a:ln w="28575" cap="sq"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CA" sz="2000" i="0" u="none" strike="noStrike" cap="none" normalizeH="0" baseline="0" dirty="0" smtClean="0">
              <a:ln>
                <a:noFill/>
              </a:ln>
              <a:solidFill>
                <a:schemeClr val="accent4">
                  <a:lumMod val="75000"/>
                  <a:lumOff val="25000"/>
                </a:schemeClr>
              </a:solidFill>
              <a:effectLst/>
              <a:latin typeface="Gill Sans MT" pitchFamily="34" charset="0"/>
            </a:endParaRPr>
          </a:p>
        </p:txBody>
      </p:sp>
      <p:sp>
        <p:nvSpPr>
          <p:cNvPr id="23" name="Rectangle 3"/>
          <p:cNvSpPr txBox="1">
            <a:spLocks noChangeArrowheads="1"/>
          </p:cNvSpPr>
          <p:nvPr/>
        </p:nvSpPr>
        <p:spPr bwMode="auto">
          <a:xfrm>
            <a:off x="1043608" y="3789000"/>
            <a:ext cx="4663354"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2012 Forecast Cap Factor = 1.032</a:t>
            </a:r>
          </a:p>
        </p:txBody>
      </p:sp>
      <p:graphicFrame>
        <p:nvGraphicFramePr>
          <p:cNvPr id="5" name="Table 4"/>
          <p:cNvGraphicFramePr>
            <a:graphicFrameLocks noGrp="1"/>
          </p:cNvGraphicFramePr>
          <p:nvPr>
            <p:extLst>
              <p:ext uri="{D42A27DB-BD31-4B8C-83A1-F6EECF244321}">
                <p14:modId xmlns:p14="http://schemas.microsoft.com/office/powerpoint/2010/main" val="4293912332"/>
              </p:ext>
            </p:extLst>
          </p:nvPr>
        </p:nvGraphicFramePr>
        <p:xfrm>
          <a:off x="1331640" y="1124744"/>
          <a:ext cx="6581047" cy="2123440"/>
        </p:xfrm>
        <a:graphic>
          <a:graphicData uri="http://schemas.openxmlformats.org/drawingml/2006/table">
            <a:tbl>
              <a:tblPr firstRow="1" bandRow="1">
                <a:tableStyleId>{5C22544A-7EE6-4342-B048-85BDC9FD1C3A}</a:tableStyleId>
              </a:tblPr>
              <a:tblGrid>
                <a:gridCol w="1828519"/>
                <a:gridCol w="1219481"/>
                <a:gridCol w="1524000"/>
                <a:gridCol w="2009047"/>
              </a:tblGrid>
              <a:tr h="370840">
                <a:tc>
                  <a:txBody>
                    <a:bodyPr/>
                    <a:lstStyle/>
                    <a:p>
                      <a:pPr algn="ctr"/>
                      <a:r>
                        <a:rPr lang="en-CA" u="sng" dirty="0" smtClean="0"/>
                        <a:t>Year</a:t>
                      </a:r>
                      <a:endParaRPr lang="en-CA" u="sng" dirty="0"/>
                    </a:p>
                  </a:txBody>
                  <a:tcPr anchor="ctr"/>
                </a:tc>
                <a:tc>
                  <a:txBody>
                    <a:bodyPr/>
                    <a:lstStyle/>
                    <a:p>
                      <a:pPr algn="ctr"/>
                      <a:r>
                        <a:rPr lang="en-CA" u="sng" dirty="0" smtClean="0"/>
                        <a:t>N-ATP</a:t>
                      </a:r>
                      <a:endParaRPr lang="en-CA" u="sng" dirty="0"/>
                    </a:p>
                  </a:txBody>
                  <a:tcPr anchor="ctr"/>
                </a:tc>
                <a:tc>
                  <a:txBody>
                    <a:bodyPr/>
                    <a:lstStyle/>
                    <a:p>
                      <a:pPr algn="ctr"/>
                      <a:r>
                        <a:rPr lang="en-CA" u="sng" dirty="0" smtClean="0"/>
                        <a:t>N-NEAP</a:t>
                      </a:r>
                      <a:endParaRPr lang="en-CA" u="sng" dirty="0"/>
                    </a:p>
                  </a:txBody>
                  <a:tcPr anchor="ctr"/>
                </a:tc>
                <a:tc>
                  <a:txBody>
                    <a:bodyPr/>
                    <a:lstStyle/>
                    <a:p>
                      <a:pPr algn="ctr"/>
                      <a:r>
                        <a:rPr lang="en-CA" u="sng" dirty="0" smtClean="0"/>
                        <a:t>Highest</a:t>
                      </a:r>
                      <a:r>
                        <a:rPr lang="en-CA" u="sng" baseline="0" dirty="0" smtClean="0"/>
                        <a:t> International Price</a:t>
                      </a:r>
                      <a:endParaRPr lang="en-CA" u="sng" dirty="0"/>
                    </a:p>
                  </a:txBody>
                  <a:tcPr anchor="ctr"/>
                </a:tc>
              </a:tr>
              <a:tr h="370840">
                <a:tc>
                  <a:txBody>
                    <a:bodyPr/>
                    <a:lstStyle/>
                    <a:p>
                      <a:pPr algn="ctr"/>
                      <a:r>
                        <a:rPr lang="en-CA" dirty="0" smtClean="0"/>
                        <a:t>2009 (Benchmark)</a:t>
                      </a:r>
                      <a:endParaRPr lang="en-CA" dirty="0"/>
                    </a:p>
                  </a:txBody>
                  <a:tcPr/>
                </a:tc>
                <a:tc>
                  <a:txBody>
                    <a:bodyPr/>
                    <a:lstStyle/>
                    <a:p>
                      <a:pPr algn="ctr"/>
                      <a:r>
                        <a:rPr lang="en-CA" dirty="0" smtClean="0"/>
                        <a:t>$10.0000</a:t>
                      </a:r>
                    </a:p>
                  </a:txBody>
                  <a:tcPr/>
                </a:tc>
                <a:tc>
                  <a:txBody>
                    <a:bodyPr/>
                    <a:lstStyle/>
                    <a:p>
                      <a:pPr algn="ctr"/>
                      <a:r>
                        <a:rPr lang="en-CA" dirty="0" smtClean="0"/>
                        <a:t>$10.0000</a:t>
                      </a:r>
                      <a:endParaRPr lang="en-CA" dirty="0"/>
                    </a:p>
                  </a:txBody>
                  <a:tcPr/>
                </a:tc>
                <a:tc>
                  <a:txBody>
                    <a:bodyPr/>
                    <a:lstStyle/>
                    <a:p>
                      <a:pPr algn="ctr"/>
                      <a:r>
                        <a:rPr lang="en-CA" dirty="0" smtClean="0"/>
                        <a:t>$12.0000</a:t>
                      </a:r>
                      <a:endParaRPr lang="en-CA" dirty="0"/>
                    </a:p>
                  </a:txBody>
                  <a:tcPr/>
                </a:tc>
              </a:tr>
              <a:tr h="370840">
                <a:tc>
                  <a:txBody>
                    <a:bodyPr/>
                    <a:lstStyle/>
                    <a:p>
                      <a:pPr algn="ctr"/>
                      <a:r>
                        <a:rPr lang="en-CA" dirty="0" smtClean="0"/>
                        <a:t>2010</a:t>
                      </a:r>
                    </a:p>
                  </a:txBody>
                  <a:tcPr/>
                </a:tc>
                <a:tc>
                  <a:txBody>
                    <a:bodyPr/>
                    <a:lstStyle/>
                    <a:p>
                      <a:pPr algn="ctr"/>
                      <a:r>
                        <a:rPr lang="en-CA" dirty="0" smtClean="0"/>
                        <a:t>$10.1000</a:t>
                      </a:r>
                      <a:endParaRPr lang="en-CA" dirty="0"/>
                    </a:p>
                  </a:txBody>
                  <a:tcPr/>
                </a:tc>
                <a:tc>
                  <a:txBody>
                    <a:bodyPr/>
                    <a:lstStyle/>
                    <a:p>
                      <a:pPr algn="ctr"/>
                      <a:r>
                        <a:rPr lang="en-CA" dirty="0" smtClean="0"/>
                        <a:t>$10.1800</a:t>
                      </a:r>
                      <a:endParaRPr lang="en-CA"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CA" dirty="0" smtClean="0"/>
                        <a:t>$12.0000</a:t>
                      </a:r>
                    </a:p>
                  </a:txBody>
                  <a:tcPr/>
                </a:tc>
              </a:tr>
              <a:tr h="370840">
                <a:tc>
                  <a:txBody>
                    <a:bodyPr/>
                    <a:lstStyle/>
                    <a:p>
                      <a:pPr algn="ctr"/>
                      <a:r>
                        <a:rPr lang="en-CA" dirty="0" smtClean="0"/>
                        <a:t>2011</a:t>
                      </a:r>
                      <a:endParaRPr lang="en-CA" dirty="0"/>
                    </a:p>
                  </a:txBody>
                  <a:tcPr/>
                </a:tc>
                <a:tc>
                  <a:txBody>
                    <a:bodyPr/>
                    <a:lstStyle/>
                    <a:p>
                      <a:pPr algn="ctr"/>
                      <a:r>
                        <a:rPr lang="en-CA" dirty="0" smtClean="0"/>
                        <a:t>$10.2000</a:t>
                      </a:r>
                      <a:endParaRPr lang="en-CA" dirty="0"/>
                    </a:p>
                  </a:txBody>
                  <a:tcPr/>
                </a:tc>
                <a:tc>
                  <a:txBody>
                    <a:bodyPr/>
                    <a:lstStyle/>
                    <a:p>
                      <a:pPr algn="ctr"/>
                      <a:r>
                        <a:rPr lang="en-CA" dirty="0" smtClean="0"/>
                        <a:t>$10.4700</a:t>
                      </a:r>
                      <a:endParaRPr lang="en-CA"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CA" dirty="0" smtClean="0"/>
                        <a:t>$12.0000</a:t>
                      </a:r>
                    </a:p>
                  </a:txBody>
                  <a:tcPr/>
                </a:tc>
              </a:tr>
              <a:tr h="370840">
                <a:tc>
                  <a:txBody>
                    <a:bodyPr/>
                    <a:lstStyle/>
                    <a:p>
                      <a:pPr algn="ctr"/>
                      <a:r>
                        <a:rPr lang="en-CA" dirty="0" smtClean="0"/>
                        <a:t>2012 </a:t>
                      </a:r>
                      <a:endParaRPr lang="en-CA" dirty="0"/>
                    </a:p>
                  </a:txBody>
                  <a:tcPr/>
                </a:tc>
                <a:tc>
                  <a:txBody>
                    <a:bodyPr/>
                    <a:lstStyle/>
                    <a:p>
                      <a:pPr algn="ctr"/>
                      <a:r>
                        <a:rPr lang="en-CA" dirty="0" smtClean="0"/>
                        <a:t>$10.4000</a:t>
                      </a:r>
                      <a:endParaRPr lang="en-CA" dirty="0"/>
                    </a:p>
                  </a:txBody>
                  <a:tcPr/>
                </a:tc>
                <a:tc>
                  <a:txBody>
                    <a:bodyPr/>
                    <a:lstStyle/>
                    <a:p>
                      <a:pPr algn="ctr"/>
                      <a:r>
                        <a:rPr lang="en-CA" dirty="0" smtClean="0"/>
                        <a:t>?</a:t>
                      </a:r>
                      <a:endParaRPr lang="en-CA"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CA" dirty="0" smtClean="0"/>
                        <a:t>$12.0000</a:t>
                      </a:r>
                    </a:p>
                  </a:txBody>
                  <a:tcPr/>
                </a:tc>
              </a:tr>
            </a:tbl>
          </a:graphicData>
        </a:graphic>
      </p:graphicFrame>
    </p:spTree>
    <p:extLst>
      <p:ext uri="{BB962C8B-B14F-4D97-AF65-F5344CB8AC3E}">
        <p14:creationId xmlns:p14="http://schemas.microsoft.com/office/powerpoint/2010/main" val="1300089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23"/>
                                        </p:tgtEl>
                                        <p:attrNameLst>
                                          <p:attrName>style.visibility</p:attrName>
                                        </p:attrNameLst>
                                      </p:cBhvr>
                                      <p:to>
                                        <p:strVal val="hidden"/>
                                      </p:to>
                                    </p:set>
                                  </p:childTnLst>
                                </p:cTn>
                              </p:par>
                              <p:par>
                                <p:cTn id="15" presetID="1" presetClass="exit"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hidden"/>
                                      </p:to>
                                    </p:set>
                                  </p:childTnLst>
                                </p:cTn>
                              </p:par>
                              <p:par>
                                <p:cTn id="17" presetID="1" presetClass="exit"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hidden"/>
                                      </p:to>
                                    </p:set>
                                  </p:childTnLst>
                                </p:cTn>
                              </p:par>
                              <p:par>
                                <p:cTn id="19" presetID="1" presetClass="exit"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hidden"/>
                                      </p:to>
                                    </p:set>
                                  </p:childTnLst>
                                </p:cTn>
                              </p:par>
                              <p:par>
                                <p:cTn id="21" presetID="1" presetClass="entr" presetSubtype="0" fill="hold" grpId="1"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ntr" presetSubtype="0" fill="hold" grpId="1"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par>
                                <p:cTn id="25" presetID="1" presetClass="entr" presetSubtype="0" fill="hold" grpId="1"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grpId="1" nodeType="withEffect">
                                  <p:stCondLst>
                                    <p:cond delay="0"/>
                                  </p:stCondLst>
                                  <p:childTnLst>
                                    <p:set>
                                      <p:cBhvr>
                                        <p:cTn id="28" dur="1" fill="hold">
                                          <p:stCondLst>
                                            <p:cond delay="0"/>
                                          </p:stCondLst>
                                        </p:cTn>
                                        <p:tgtEl>
                                          <p:spTgt spid="2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1" nodeType="clickEffect">
                                  <p:stCondLst>
                                    <p:cond delay="0"/>
                                  </p:stCondLst>
                                  <p:childTnLst>
                                    <p:set>
                                      <p:cBhvr>
                                        <p:cTn id="32" dur="1" fill="hold">
                                          <p:stCondLst>
                                            <p:cond delay="0"/>
                                          </p:stCondLst>
                                        </p:cTn>
                                        <p:tgtEl>
                                          <p:spTgt spid="2"/>
                                        </p:tgtEl>
                                        <p:attrNameLst>
                                          <p:attrName>style.visibility</p:attrName>
                                        </p:attrNameLst>
                                      </p:cBhvr>
                                      <p:to>
                                        <p:strVal val="visible"/>
                                      </p:to>
                                    </p:set>
                                  </p:childTnLst>
                                </p:cTn>
                              </p:par>
                              <p:par>
                                <p:cTn id="33" presetID="1" presetClass="entr" presetSubtype="0" fill="hold" grpId="1" nodeType="withEffect">
                                  <p:stCondLst>
                                    <p:cond delay="0"/>
                                  </p:stCondLst>
                                  <p:childTnLst>
                                    <p:set>
                                      <p:cBhvr>
                                        <p:cTn id="34" dur="1" fill="hold">
                                          <p:stCondLst>
                                            <p:cond delay="0"/>
                                          </p:stCondLst>
                                        </p:cTn>
                                        <p:tgtEl>
                                          <p:spTgt spid="3"/>
                                        </p:tgtEl>
                                        <p:attrNameLst>
                                          <p:attrName>style.visibility</p:attrName>
                                        </p:attrNameLst>
                                      </p:cBhvr>
                                      <p:to>
                                        <p:strVal val="visible"/>
                                      </p:to>
                                    </p:set>
                                  </p:childTnLst>
                                </p:cTn>
                              </p:par>
                              <p:par>
                                <p:cTn id="35" presetID="1" presetClass="entr" presetSubtype="0" fill="hold" grpId="1"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1" nodeType="clickEffect">
                                  <p:stCondLst>
                                    <p:cond delay="0"/>
                                  </p:stCondLst>
                                  <p:childTnLst>
                                    <p:set>
                                      <p:cBhvr>
                                        <p:cTn id="4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8" grpId="0"/>
      <p:bldP spid="8" grpId="1"/>
      <p:bldP spid="9" grpId="0"/>
      <p:bldP spid="9" grpId="1"/>
      <p:bldP spid="2" grpId="0" animBg="1"/>
      <p:bldP spid="2" grpId="1" animBg="1"/>
      <p:bldP spid="11" grpId="0"/>
      <p:bldP spid="11" grpId="1"/>
      <p:bldP spid="12" grpId="0"/>
      <p:bldP spid="12" grpId="1"/>
      <p:bldP spid="3" grpId="0" animBg="1"/>
      <p:bldP spid="3" grpId="1" animBg="1"/>
      <p:bldP spid="23" grpId="0"/>
      <p:bldP spid="23"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idx="4294967295"/>
          </p:nvPr>
        </p:nvSpPr>
        <p:spPr>
          <a:xfrm>
            <a:off x="1070670" y="260648"/>
            <a:ext cx="7848600" cy="792088"/>
          </a:xfrm>
        </p:spPr>
        <p:txBody>
          <a:bodyPr/>
          <a:lstStyle/>
          <a:p>
            <a:pPr algn="ctr" eaLnBrk="1" hangingPunct="1"/>
            <a:r>
              <a:rPr lang="en-US" sz="3600" dirty="0">
                <a:solidFill>
                  <a:schemeClr val="accent4">
                    <a:lumMod val="75000"/>
                    <a:lumOff val="25000"/>
                  </a:schemeClr>
                </a:solidFill>
                <a:latin typeface="Gill Sans MT" pitchFamily="34" charset="0"/>
              </a:rPr>
              <a:t>Calculating the </a:t>
            </a:r>
            <a:r>
              <a:rPr lang="en-US" sz="3600" dirty="0" smtClean="0">
                <a:solidFill>
                  <a:schemeClr val="accent4">
                    <a:lumMod val="75000"/>
                    <a:lumOff val="25000"/>
                  </a:schemeClr>
                </a:solidFill>
                <a:latin typeface="Gill Sans MT" pitchFamily="34" charset="0"/>
              </a:rPr>
              <a:t>N-NEAP</a:t>
            </a:r>
            <a:br>
              <a:rPr lang="en-US" sz="3600" dirty="0" smtClean="0">
                <a:solidFill>
                  <a:schemeClr val="accent4">
                    <a:lumMod val="75000"/>
                    <a:lumOff val="25000"/>
                  </a:schemeClr>
                </a:solidFill>
                <a:latin typeface="Gill Sans MT" pitchFamily="34" charset="0"/>
              </a:rPr>
            </a:br>
            <a:r>
              <a:rPr lang="en-US" sz="2000" dirty="0" smtClean="0">
                <a:solidFill>
                  <a:schemeClr val="accent4">
                    <a:lumMod val="75000"/>
                    <a:lumOff val="25000"/>
                  </a:schemeClr>
                </a:solidFill>
                <a:latin typeface="Gill Sans MT" pitchFamily="34" charset="0"/>
              </a:rPr>
              <a:t>Example</a:t>
            </a:r>
            <a:r>
              <a:rPr lang="en-US" sz="2000" dirty="0">
                <a:solidFill>
                  <a:schemeClr val="accent4">
                    <a:lumMod val="75000"/>
                    <a:lumOff val="25000"/>
                  </a:schemeClr>
                </a:solidFill>
                <a:latin typeface="Gill Sans MT" pitchFamily="34" charset="0"/>
              </a:rPr>
              <a:t>: When Date of First Sale </a:t>
            </a:r>
            <a:r>
              <a:rPr lang="en-US" sz="2000" dirty="0" smtClean="0">
                <a:solidFill>
                  <a:schemeClr val="accent4">
                    <a:lumMod val="75000"/>
                    <a:lumOff val="25000"/>
                  </a:schemeClr>
                </a:solidFill>
                <a:latin typeface="Gill Sans MT" pitchFamily="34" charset="0"/>
              </a:rPr>
              <a:t>is </a:t>
            </a:r>
            <a:r>
              <a:rPr lang="en-US" sz="2000" u="sng" dirty="0" smtClean="0">
                <a:solidFill>
                  <a:schemeClr val="accent4">
                    <a:lumMod val="75000"/>
                    <a:lumOff val="25000"/>
                  </a:schemeClr>
                </a:solidFill>
                <a:latin typeface="Gill Sans MT" pitchFamily="34" charset="0"/>
              </a:rPr>
              <a:t>less </a:t>
            </a:r>
            <a:r>
              <a:rPr lang="en-US" sz="2000" u="sng" dirty="0">
                <a:solidFill>
                  <a:schemeClr val="accent4">
                    <a:lumMod val="75000"/>
                    <a:lumOff val="25000"/>
                  </a:schemeClr>
                </a:solidFill>
                <a:latin typeface="Gill Sans MT" pitchFamily="34" charset="0"/>
              </a:rPr>
              <a:t>than</a:t>
            </a:r>
            <a:r>
              <a:rPr lang="en-US" sz="2000" dirty="0">
                <a:solidFill>
                  <a:schemeClr val="accent4">
                    <a:lumMod val="75000"/>
                    <a:lumOff val="25000"/>
                  </a:schemeClr>
                </a:solidFill>
                <a:latin typeface="Gill Sans MT" pitchFamily="34" charset="0"/>
              </a:rPr>
              <a:t> 3 years prior</a:t>
            </a:r>
            <a:endParaRPr lang="en-US" sz="1800" dirty="0" smtClean="0">
              <a:solidFill>
                <a:schemeClr val="accent4">
                  <a:lumMod val="75000"/>
                  <a:lumOff val="25000"/>
                </a:schemeClr>
              </a:solidFill>
              <a:latin typeface="Gill Sans MT" pitchFamily="34" charset="0"/>
            </a:endParaRPr>
          </a:p>
        </p:txBody>
      </p:sp>
      <p:sp>
        <p:nvSpPr>
          <p:cNvPr id="29700" name="Line 4"/>
          <p:cNvSpPr>
            <a:spLocks noChangeShapeType="1"/>
          </p:cNvSpPr>
          <p:nvPr/>
        </p:nvSpPr>
        <p:spPr bwMode="auto">
          <a:xfrm flipV="1">
            <a:off x="1043608" y="1052736"/>
            <a:ext cx="8100392" cy="11832"/>
          </a:xfrm>
          <a:prstGeom prst="line">
            <a:avLst/>
          </a:prstGeom>
          <a:noFill/>
          <a:ln w="22225" cap="sq">
            <a:solidFill>
              <a:srgbClr val="20558A"/>
            </a:solidFill>
            <a:round/>
            <a:headEnd type="none" w="sm" len="sm"/>
            <a:tailEnd type="none" w="sm" len="sm"/>
          </a:ln>
        </p:spPr>
        <p:txBody>
          <a:bodyPr wrap="none" anchor="ctr"/>
          <a:lstStyle/>
          <a:p>
            <a:endParaRPr lang="en-CA" sz="2000" dirty="0">
              <a:solidFill>
                <a:schemeClr val="accent4">
                  <a:lumMod val="75000"/>
                  <a:lumOff val="25000"/>
                </a:schemeClr>
              </a:solidFill>
              <a:latin typeface="Gill Sans MT" pitchFamily="34"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latin typeface="Gill Sans MT" pitchFamily="34" charset="0"/>
              </a:rPr>
              <a:pPr/>
              <a:t>9</a:t>
            </a:fld>
            <a:endParaRPr lang="en-US" dirty="0" smtClean="0">
              <a:solidFill>
                <a:schemeClr val="tx1"/>
              </a:solidFill>
              <a:latin typeface="Gill Sans MT" pitchFamily="34" charset="0"/>
            </a:endParaRPr>
          </a:p>
        </p:txBody>
      </p:sp>
      <p:sp>
        <p:nvSpPr>
          <p:cNvPr id="6" name="Rectangle 3"/>
          <p:cNvSpPr txBox="1">
            <a:spLocks noChangeArrowheads="1"/>
          </p:cNvSpPr>
          <p:nvPr/>
        </p:nvSpPr>
        <p:spPr bwMode="auto">
          <a:xfrm>
            <a:off x="1070670" y="2996952"/>
            <a:ext cx="5301530"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2012 Forecast CPI Factor (</a:t>
            </a:r>
            <a:r>
              <a:rPr lang="en-US" sz="2000" b="0" u="sng" dirty="0" smtClean="0">
                <a:solidFill>
                  <a:schemeClr val="accent4">
                    <a:lumMod val="75000"/>
                    <a:lumOff val="25000"/>
                  </a:schemeClr>
                </a:solidFill>
                <a:latin typeface="Gill Sans MT" pitchFamily="34" charset="0"/>
              </a:rPr>
              <a:t>2 year</a:t>
            </a:r>
            <a:r>
              <a:rPr lang="en-US" sz="2000" b="0" dirty="0" smtClean="0">
                <a:solidFill>
                  <a:schemeClr val="accent4">
                    <a:lumMod val="75000"/>
                    <a:lumOff val="25000"/>
                  </a:schemeClr>
                </a:solidFill>
                <a:latin typeface="Gill Sans MT" pitchFamily="34" charset="0"/>
              </a:rPr>
              <a:t>) = 1.046</a:t>
            </a:r>
          </a:p>
          <a:p>
            <a:pPr marL="0" indent="0" eaLnBrk="1" hangingPunct="1">
              <a:buNone/>
            </a:pPr>
            <a:endParaRPr lang="en-US" sz="2000" b="0" dirty="0" smtClean="0">
              <a:solidFill>
                <a:schemeClr val="accent4">
                  <a:lumMod val="75000"/>
                  <a:lumOff val="25000"/>
                </a:schemeClr>
              </a:solidFill>
              <a:latin typeface="Gill Sans MT" pitchFamily="34" charset="0"/>
            </a:endParaRPr>
          </a:p>
        </p:txBody>
      </p:sp>
      <p:sp>
        <p:nvSpPr>
          <p:cNvPr id="8" name="Rectangle 3"/>
          <p:cNvSpPr txBox="1">
            <a:spLocks noChangeArrowheads="1"/>
          </p:cNvSpPr>
          <p:nvPr/>
        </p:nvSpPr>
        <p:spPr bwMode="auto">
          <a:xfrm>
            <a:off x="1070670" y="4122112"/>
            <a:ext cx="4478262"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CPI = 1.046  x $10.0000 = $10.4600</a:t>
            </a:r>
          </a:p>
        </p:txBody>
      </p:sp>
      <p:sp>
        <p:nvSpPr>
          <p:cNvPr id="9" name="Rectangle 3"/>
          <p:cNvSpPr txBox="1">
            <a:spLocks noChangeArrowheads="1"/>
          </p:cNvSpPr>
          <p:nvPr/>
        </p:nvSpPr>
        <p:spPr bwMode="auto">
          <a:xfrm>
            <a:off x="1070670" y="4482112"/>
            <a:ext cx="4478262"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Cap = 1.032  x $10.0500 = $10.3716</a:t>
            </a:r>
          </a:p>
        </p:txBody>
      </p:sp>
      <p:sp>
        <p:nvSpPr>
          <p:cNvPr id="2" name="Right Brace 1"/>
          <p:cNvSpPr/>
          <p:nvPr/>
        </p:nvSpPr>
        <p:spPr bwMode="auto">
          <a:xfrm>
            <a:off x="5247134" y="4171961"/>
            <a:ext cx="233772" cy="647992"/>
          </a:xfrm>
          <a:prstGeom prst="rightBrace">
            <a:avLst/>
          </a:prstGeom>
          <a:noFill/>
          <a:ln w="254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CA" sz="2000" i="0" u="none" strike="noStrike" cap="none" normalizeH="0" baseline="0" dirty="0" smtClean="0">
              <a:ln>
                <a:noFill/>
              </a:ln>
              <a:solidFill>
                <a:schemeClr val="accent4">
                  <a:lumMod val="75000"/>
                  <a:lumOff val="25000"/>
                </a:schemeClr>
              </a:solidFill>
              <a:effectLst/>
              <a:latin typeface="Gill Sans MT" pitchFamily="34" charset="0"/>
            </a:endParaRPr>
          </a:p>
        </p:txBody>
      </p:sp>
      <p:sp>
        <p:nvSpPr>
          <p:cNvPr id="11" name="Rectangle 3"/>
          <p:cNvSpPr txBox="1">
            <a:spLocks noChangeArrowheads="1"/>
          </p:cNvSpPr>
          <p:nvPr/>
        </p:nvSpPr>
        <p:spPr bwMode="auto">
          <a:xfrm>
            <a:off x="5548932" y="4285008"/>
            <a:ext cx="2589645"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Take the lower</a:t>
            </a:r>
          </a:p>
        </p:txBody>
      </p:sp>
      <p:sp>
        <p:nvSpPr>
          <p:cNvPr id="12" name="Rectangle 3"/>
          <p:cNvSpPr txBox="1">
            <a:spLocks noChangeArrowheads="1"/>
          </p:cNvSpPr>
          <p:nvPr/>
        </p:nvSpPr>
        <p:spPr bwMode="auto">
          <a:xfrm>
            <a:off x="1045543" y="5247272"/>
            <a:ext cx="6669682"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The forecast N-NEAP for 2012 = $10.3716</a:t>
            </a:r>
          </a:p>
        </p:txBody>
      </p:sp>
      <p:sp>
        <p:nvSpPr>
          <p:cNvPr id="3" name="Oval 2"/>
          <p:cNvSpPr/>
          <p:nvPr/>
        </p:nvSpPr>
        <p:spPr bwMode="auto">
          <a:xfrm>
            <a:off x="3860137" y="4455720"/>
            <a:ext cx="1292727" cy="432088"/>
          </a:xfrm>
          <a:prstGeom prst="ellipse">
            <a:avLst/>
          </a:prstGeom>
          <a:noFill/>
          <a:ln w="28575" cap="sq"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CA" sz="2000" i="0" u="none" strike="noStrike" cap="none" normalizeH="0" baseline="0" dirty="0" smtClean="0">
              <a:ln>
                <a:noFill/>
              </a:ln>
              <a:solidFill>
                <a:schemeClr val="accent4">
                  <a:lumMod val="75000"/>
                  <a:lumOff val="25000"/>
                </a:schemeClr>
              </a:solidFill>
              <a:effectLst/>
              <a:latin typeface="Gill Sans MT" pitchFamily="34" charset="0"/>
            </a:endParaRPr>
          </a:p>
        </p:txBody>
      </p:sp>
      <p:sp>
        <p:nvSpPr>
          <p:cNvPr id="23" name="Rectangle 3"/>
          <p:cNvSpPr txBox="1">
            <a:spLocks noChangeArrowheads="1"/>
          </p:cNvSpPr>
          <p:nvPr/>
        </p:nvSpPr>
        <p:spPr bwMode="auto">
          <a:xfrm>
            <a:off x="1070670" y="3355002"/>
            <a:ext cx="4663354"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2012 Forecast Cap Factor = 1.032</a:t>
            </a:r>
          </a:p>
          <a:p>
            <a:pPr marL="0" indent="0" eaLnBrk="1" hangingPunct="1">
              <a:buNone/>
            </a:pPr>
            <a:endParaRPr lang="en-US" sz="2000" b="0" dirty="0" smtClean="0">
              <a:solidFill>
                <a:schemeClr val="accent4">
                  <a:lumMod val="75000"/>
                  <a:lumOff val="25000"/>
                </a:schemeClr>
              </a:solidFill>
              <a:latin typeface="Gill Sans MT"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703246239"/>
              </p:ext>
            </p:extLst>
          </p:nvPr>
        </p:nvGraphicFramePr>
        <p:xfrm>
          <a:off x="1331640" y="1124744"/>
          <a:ext cx="6581047" cy="1752600"/>
        </p:xfrm>
        <a:graphic>
          <a:graphicData uri="http://schemas.openxmlformats.org/drawingml/2006/table">
            <a:tbl>
              <a:tblPr firstRow="1" bandRow="1">
                <a:tableStyleId>{5C22544A-7EE6-4342-B048-85BDC9FD1C3A}</a:tableStyleId>
              </a:tblPr>
              <a:tblGrid>
                <a:gridCol w="1828519"/>
                <a:gridCol w="1219481"/>
                <a:gridCol w="1524000"/>
                <a:gridCol w="2009047"/>
              </a:tblGrid>
              <a:tr h="370840">
                <a:tc>
                  <a:txBody>
                    <a:bodyPr/>
                    <a:lstStyle/>
                    <a:p>
                      <a:pPr algn="ctr"/>
                      <a:r>
                        <a:rPr lang="en-CA" u="sng" dirty="0" smtClean="0"/>
                        <a:t>Year</a:t>
                      </a:r>
                      <a:endParaRPr lang="en-CA" u="sng" dirty="0"/>
                    </a:p>
                  </a:txBody>
                  <a:tcPr anchor="ctr"/>
                </a:tc>
                <a:tc>
                  <a:txBody>
                    <a:bodyPr/>
                    <a:lstStyle/>
                    <a:p>
                      <a:pPr algn="ctr"/>
                      <a:r>
                        <a:rPr lang="en-CA" u="sng" dirty="0" smtClean="0"/>
                        <a:t>N-ATP</a:t>
                      </a:r>
                      <a:endParaRPr lang="en-CA" u="sng" dirty="0"/>
                    </a:p>
                  </a:txBody>
                  <a:tcPr anchor="ctr"/>
                </a:tc>
                <a:tc>
                  <a:txBody>
                    <a:bodyPr/>
                    <a:lstStyle/>
                    <a:p>
                      <a:pPr algn="ctr"/>
                      <a:r>
                        <a:rPr lang="en-CA" u="sng" dirty="0" smtClean="0"/>
                        <a:t>MAPP</a:t>
                      </a:r>
                      <a:r>
                        <a:rPr lang="en-CA" u="none" dirty="0" smtClean="0"/>
                        <a:t> / </a:t>
                      </a:r>
                    </a:p>
                    <a:p>
                      <a:pPr algn="ctr"/>
                      <a:r>
                        <a:rPr lang="en-CA" u="sng" dirty="0" smtClean="0"/>
                        <a:t>N-NEAP</a:t>
                      </a:r>
                      <a:endParaRPr lang="en-CA" u="sng" dirty="0"/>
                    </a:p>
                  </a:txBody>
                  <a:tcPr anchor="ctr"/>
                </a:tc>
                <a:tc>
                  <a:txBody>
                    <a:bodyPr/>
                    <a:lstStyle/>
                    <a:p>
                      <a:pPr algn="ctr"/>
                      <a:r>
                        <a:rPr lang="en-CA" u="sng" dirty="0" smtClean="0"/>
                        <a:t>Highest</a:t>
                      </a:r>
                      <a:r>
                        <a:rPr lang="en-CA" u="sng" baseline="0" dirty="0" smtClean="0"/>
                        <a:t> International Price</a:t>
                      </a:r>
                      <a:endParaRPr lang="en-CA" u="sng" dirty="0"/>
                    </a:p>
                  </a:txBody>
                  <a:tcPr anchor="ctr"/>
                </a:tc>
              </a:tr>
              <a:tr h="370840">
                <a:tc>
                  <a:txBody>
                    <a:bodyPr/>
                    <a:lstStyle/>
                    <a:p>
                      <a:pPr algn="ctr"/>
                      <a:r>
                        <a:rPr lang="en-CA" dirty="0" smtClean="0"/>
                        <a:t>2010 (Benchmark)</a:t>
                      </a:r>
                    </a:p>
                  </a:txBody>
                  <a:tcPr/>
                </a:tc>
                <a:tc>
                  <a:txBody>
                    <a:bodyPr/>
                    <a:lstStyle/>
                    <a:p>
                      <a:pPr algn="ctr"/>
                      <a:r>
                        <a:rPr lang="en-CA" dirty="0" smtClean="0"/>
                        <a:t>$10.0000</a:t>
                      </a:r>
                      <a:endParaRPr lang="en-CA" dirty="0"/>
                    </a:p>
                  </a:txBody>
                  <a:tcPr/>
                </a:tc>
                <a:tc>
                  <a:txBody>
                    <a:bodyPr/>
                    <a:lstStyle/>
                    <a:p>
                      <a:pPr algn="ctr"/>
                      <a:r>
                        <a:rPr lang="en-CA" dirty="0" smtClean="0"/>
                        <a:t>$10.0000</a:t>
                      </a:r>
                      <a:endParaRPr lang="en-CA"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CA" dirty="0" smtClean="0"/>
                        <a:t>$12.0000</a:t>
                      </a:r>
                    </a:p>
                  </a:txBody>
                  <a:tcPr/>
                </a:tc>
              </a:tr>
              <a:tr h="370840">
                <a:tc>
                  <a:txBody>
                    <a:bodyPr/>
                    <a:lstStyle/>
                    <a:p>
                      <a:pPr algn="ctr"/>
                      <a:r>
                        <a:rPr lang="en-CA" dirty="0" smtClean="0"/>
                        <a:t>2011</a:t>
                      </a:r>
                      <a:endParaRPr lang="en-CA" dirty="0"/>
                    </a:p>
                  </a:txBody>
                  <a:tcPr/>
                </a:tc>
                <a:tc>
                  <a:txBody>
                    <a:bodyPr/>
                    <a:lstStyle/>
                    <a:p>
                      <a:pPr algn="ctr"/>
                      <a:r>
                        <a:rPr lang="en-CA" dirty="0" smtClean="0"/>
                        <a:t>$10.0500</a:t>
                      </a:r>
                      <a:endParaRPr lang="en-CA" dirty="0"/>
                    </a:p>
                  </a:txBody>
                  <a:tcPr/>
                </a:tc>
                <a:tc>
                  <a:txBody>
                    <a:bodyPr/>
                    <a:lstStyle/>
                    <a:p>
                      <a:pPr algn="ctr"/>
                      <a:r>
                        <a:rPr lang="en-CA" dirty="0" smtClean="0"/>
                        <a:t>$10.2900</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CA" dirty="0" smtClean="0"/>
                        <a:t>$12.0000</a:t>
                      </a:r>
                    </a:p>
                  </a:txBody>
                  <a:tcPr/>
                </a:tc>
              </a:tr>
              <a:tr h="370840">
                <a:tc>
                  <a:txBody>
                    <a:bodyPr/>
                    <a:lstStyle/>
                    <a:p>
                      <a:pPr algn="ctr"/>
                      <a:r>
                        <a:rPr lang="en-CA" dirty="0" smtClean="0"/>
                        <a:t>2012 </a:t>
                      </a:r>
                      <a:endParaRPr lang="en-CA" dirty="0"/>
                    </a:p>
                  </a:txBody>
                  <a:tcPr/>
                </a:tc>
                <a:tc>
                  <a:txBody>
                    <a:bodyPr/>
                    <a:lstStyle/>
                    <a:p>
                      <a:pPr algn="ctr"/>
                      <a:r>
                        <a:rPr lang="en-CA" dirty="0" smtClean="0"/>
                        <a:t>$10.2000</a:t>
                      </a:r>
                      <a:endParaRPr lang="en-CA" dirty="0"/>
                    </a:p>
                  </a:txBody>
                  <a:tcPr/>
                </a:tc>
                <a:tc>
                  <a:txBody>
                    <a:bodyPr/>
                    <a:lstStyle/>
                    <a:p>
                      <a:pPr algn="ctr"/>
                      <a:r>
                        <a:rPr lang="en-CA" dirty="0" smtClean="0"/>
                        <a:t>?</a:t>
                      </a:r>
                      <a:endParaRPr lang="en-CA"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CA" dirty="0" smtClean="0"/>
                        <a:t>$12.0000</a:t>
                      </a:r>
                    </a:p>
                  </a:txBody>
                  <a:tcPr/>
                </a:tc>
              </a:tr>
            </a:tbl>
          </a:graphicData>
        </a:graphic>
      </p:graphicFrame>
    </p:spTree>
    <p:extLst>
      <p:ext uri="{BB962C8B-B14F-4D97-AF65-F5344CB8AC3E}">
        <p14:creationId xmlns:p14="http://schemas.microsoft.com/office/powerpoint/2010/main" val="3733809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23"/>
                                        </p:tgtEl>
                                        <p:attrNameLst>
                                          <p:attrName>style.visibility</p:attrName>
                                        </p:attrNameLst>
                                      </p:cBhvr>
                                      <p:to>
                                        <p:strVal val="hidden"/>
                                      </p:to>
                                    </p:set>
                                  </p:childTnLst>
                                </p:cTn>
                              </p:par>
                              <p:par>
                                <p:cTn id="15" presetID="1" presetClass="exit"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hidden"/>
                                      </p:to>
                                    </p:set>
                                  </p:childTnLst>
                                </p:cTn>
                              </p:par>
                              <p:par>
                                <p:cTn id="17" presetID="1" presetClass="exit"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hidden"/>
                                      </p:to>
                                    </p:set>
                                  </p:childTnLst>
                                </p:cTn>
                              </p:par>
                              <p:par>
                                <p:cTn id="19" presetID="1" presetClass="exit"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hidden"/>
                                      </p:to>
                                    </p:set>
                                  </p:childTnLst>
                                </p:cTn>
                              </p:par>
                              <p:par>
                                <p:cTn id="21" presetID="1" presetClass="entr" presetSubtype="0" fill="hold" grpId="1"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ntr" presetSubtype="0" fill="hold" grpId="1"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par>
                                <p:cTn id="25" presetID="1" presetClass="entr" presetSubtype="0" fill="hold" grpId="1"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grpId="1" nodeType="withEffect">
                                  <p:stCondLst>
                                    <p:cond delay="0"/>
                                  </p:stCondLst>
                                  <p:childTnLst>
                                    <p:set>
                                      <p:cBhvr>
                                        <p:cTn id="28" dur="1" fill="hold">
                                          <p:stCondLst>
                                            <p:cond delay="0"/>
                                          </p:stCondLst>
                                        </p:cTn>
                                        <p:tgtEl>
                                          <p:spTgt spid="2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1" nodeType="clickEffect">
                                  <p:stCondLst>
                                    <p:cond delay="0"/>
                                  </p:stCondLst>
                                  <p:childTnLst>
                                    <p:set>
                                      <p:cBhvr>
                                        <p:cTn id="32" dur="1" fill="hold">
                                          <p:stCondLst>
                                            <p:cond delay="0"/>
                                          </p:stCondLst>
                                        </p:cTn>
                                        <p:tgtEl>
                                          <p:spTgt spid="2"/>
                                        </p:tgtEl>
                                        <p:attrNameLst>
                                          <p:attrName>style.visibility</p:attrName>
                                        </p:attrNameLst>
                                      </p:cBhvr>
                                      <p:to>
                                        <p:strVal val="visible"/>
                                      </p:to>
                                    </p:set>
                                  </p:childTnLst>
                                </p:cTn>
                              </p:par>
                              <p:par>
                                <p:cTn id="33" presetID="1" presetClass="entr" presetSubtype="0" fill="hold" grpId="1" nodeType="withEffect">
                                  <p:stCondLst>
                                    <p:cond delay="0"/>
                                  </p:stCondLst>
                                  <p:childTnLst>
                                    <p:set>
                                      <p:cBhvr>
                                        <p:cTn id="34" dur="1" fill="hold">
                                          <p:stCondLst>
                                            <p:cond delay="0"/>
                                          </p:stCondLst>
                                        </p:cTn>
                                        <p:tgtEl>
                                          <p:spTgt spid="3"/>
                                        </p:tgtEl>
                                        <p:attrNameLst>
                                          <p:attrName>style.visibility</p:attrName>
                                        </p:attrNameLst>
                                      </p:cBhvr>
                                      <p:to>
                                        <p:strVal val="visible"/>
                                      </p:to>
                                    </p:set>
                                  </p:childTnLst>
                                </p:cTn>
                              </p:par>
                              <p:par>
                                <p:cTn id="35" presetID="1" presetClass="entr" presetSubtype="0" fill="hold" grpId="1"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1" nodeType="clickEffect">
                                  <p:stCondLst>
                                    <p:cond delay="0"/>
                                  </p:stCondLst>
                                  <p:childTnLst>
                                    <p:set>
                                      <p:cBhvr>
                                        <p:cTn id="4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8" grpId="0"/>
      <p:bldP spid="8" grpId="1"/>
      <p:bldP spid="9" grpId="0"/>
      <p:bldP spid="9" grpId="1"/>
      <p:bldP spid="2" grpId="0" animBg="1"/>
      <p:bldP spid="2" grpId="1" animBg="1"/>
      <p:bldP spid="11" grpId="0"/>
      <p:bldP spid="11" grpId="1"/>
      <p:bldP spid="12" grpId="0"/>
      <p:bldP spid="12" grpId="1"/>
      <p:bldP spid="3" grpId="0" animBg="1"/>
      <p:bldP spid="3" grpId="1" animBg="1"/>
      <p:bldP spid="23" grpId="0"/>
      <p:bldP spid="23" grpId="1"/>
    </p:bldLst>
  </p:timing>
</p:sld>
</file>

<file path=ppt/theme/theme1.xml><?xml version="1.0" encoding="utf-8"?>
<a:theme xmlns:a="http://schemas.openxmlformats.org/drawingml/2006/main" name="Presentation 2">
  <a:themeElements>
    <a:clrScheme name="Presentation 2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Presentation 2">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Presentation 2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Presentation 2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Presentation 2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Presentation 2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Presentation 2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Presentation 2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Presentation 2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Presentation 2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51582</TotalTime>
  <Words>2082</Words>
  <Application>Microsoft Office PowerPoint</Application>
  <PresentationFormat>On-screen Show (4:3)</PresentationFormat>
  <Paragraphs>783</Paragraphs>
  <Slides>27</Slides>
  <Notes>27</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Presentation 2</vt:lpstr>
      <vt:lpstr>Patented Medicine Prices Review Board </vt:lpstr>
      <vt:lpstr>Content</vt:lpstr>
      <vt:lpstr>CPI-Adjustment Methodology</vt:lpstr>
      <vt:lpstr>CPI-Adjustment Methodology</vt:lpstr>
      <vt:lpstr>CPI-Adjustment Methodology</vt:lpstr>
      <vt:lpstr>Terminology</vt:lpstr>
      <vt:lpstr>CPI-Adjustment Methodology</vt:lpstr>
      <vt:lpstr>Calculating the N-NEAP Example: 3 years</vt:lpstr>
      <vt:lpstr>Calculating the N-NEAP Example: When Date of First Sale is less than 3 years prior</vt:lpstr>
      <vt:lpstr>Calculating the N-NEAP Example: No yearly price increase</vt:lpstr>
      <vt:lpstr>Calculating the N-NEAP Example: How CPI &amp; Cap differ in the second year of sales</vt:lpstr>
      <vt:lpstr>Highest International Price Comparison</vt:lpstr>
      <vt:lpstr>Highest International Price Comparison</vt:lpstr>
      <vt:lpstr>Highest International Price Comparison</vt:lpstr>
      <vt:lpstr>Exchange Rates</vt:lpstr>
      <vt:lpstr>PowerPoint Presentation</vt:lpstr>
      <vt:lpstr>Verification of International Prices</vt:lpstr>
      <vt:lpstr>Example:  Verification for Germany</vt:lpstr>
      <vt:lpstr>PowerPoint Presentation</vt:lpstr>
      <vt:lpstr>PowerPoint Presentation</vt:lpstr>
      <vt:lpstr>Calculating the Ex-Factory Price (Germany)</vt:lpstr>
      <vt:lpstr>Example: Verification  Germany (Drug ABC, March-June 2011)</vt:lpstr>
      <vt:lpstr>PowerPoint Presentation</vt:lpstr>
      <vt:lpstr>Criteria for Investigation</vt:lpstr>
      <vt:lpstr>OTC and Veterinary</vt:lpstr>
      <vt:lpstr>DIP Methodology</vt:lpstr>
      <vt:lpstr>Reference Material</vt:lpstr>
    </vt:vector>
  </TitlesOfParts>
  <Manager>Gregory Gillespie</Manager>
  <Company>PMPRB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RA&amp;O Calculations</dc:title>
  <dc:subject>PMPRB 101</dc:subject>
  <dc:creator>Jarrett Todd</dc:creator>
  <cp:keywords>Outreach</cp:keywords>
  <cp:lastModifiedBy>PMPRB-CEPMB</cp:lastModifiedBy>
  <cp:revision>2017</cp:revision>
  <cp:lastPrinted>2012-11-13T20:16:11Z</cp:lastPrinted>
  <dcterms:modified xsi:type="dcterms:W3CDTF">2012-12-21T19:04:52Z</dcterms:modified>
</cp:coreProperties>
</file>