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handoutMasterIdLst>
    <p:handoutMasterId r:id="rId24"/>
  </p:handoutMasterIdLst>
  <p:sldIdLst>
    <p:sldId id="260" r:id="rId2"/>
    <p:sldId id="318" r:id="rId3"/>
    <p:sldId id="319" r:id="rId4"/>
    <p:sldId id="384" r:id="rId5"/>
    <p:sldId id="385" r:id="rId6"/>
    <p:sldId id="358" r:id="rId7"/>
    <p:sldId id="379" r:id="rId8"/>
    <p:sldId id="374" r:id="rId9"/>
    <p:sldId id="375" r:id="rId10"/>
    <p:sldId id="377" r:id="rId11"/>
    <p:sldId id="378" r:id="rId12"/>
    <p:sldId id="380" r:id="rId13"/>
    <p:sldId id="381" r:id="rId14"/>
    <p:sldId id="324" r:id="rId15"/>
    <p:sldId id="348" r:id="rId16"/>
    <p:sldId id="391" r:id="rId17"/>
    <p:sldId id="351" r:id="rId18"/>
    <p:sldId id="349" r:id="rId19"/>
    <p:sldId id="347" r:id="rId20"/>
    <p:sldId id="390" r:id="rId21"/>
    <p:sldId id="388"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MPRB-CEPMB" initials="ISD" lastIdx="10" clrIdx="0"/>
  <p:cmAuthor id="1" name=" Robert Squires" initials="R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7DDDFF"/>
    <a:srgbClr val="20558A"/>
    <a:srgbClr val="FC8502"/>
    <a:srgbClr val="FF9225"/>
    <a:srgbClr val="FF99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114" autoAdjust="0"/>
    <p:restoredTop sz="99234" autoAdjust="0"/>
  </p:normalViewPr>
  <p:slideViewPr>
    <p:cSldViewPr>
      <p:cViewPr>
        <p:scale>
          <a:sx n="100" d="100"/>
          <a:sy n="100" d="100"/>
        </p:scale>
        <p:origin x="-2094" y="-3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3114"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spardhan\AppData\Local\Microsoft\Windows\Temporary%20Internet%20Files\Content.Outlook\6WWCHBGW\2009%20MIPC%20and%20HIPC%20data.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PMPRBDATA\PEA\SHARE\4%20-%20Policy\1%20-%20Briefing%20Material%20&amp;%20Policy%20Issues%20(Non-Guidelines%20Specfic)\1%20-%20Conferences\2012-03-21%20-%20(LONDON)%20Pharma%20Pricing%20and%20Mkt%20Access%20Outlook\data%20for%20deck.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9299414760367125E-2"/>
          <c:y val="4.1396019354676745E-2"/>
          <c:w val="0.78633624041773131"/>
          <c:h val="0.58558045602814646"/>
        </c:manualLayout>
      </c:layout>
      <c:barChart>
        <c:barDir val="col"/>
        <c:grouping val="clustered"/>
        <c:varyColors val="0"/>
        <c:ser>
          <c:idx val="0"/>
          <c:order val="0"/>
          <c:tx>
            <c:strRef>
              <c:f>TEMP6!$O$4</c:f>
              <c:strCache>
                <c:ptCount val="1"/>
                <c:pt idx="0">
                  <c:v>2008</c:v>
                </c:pt>
              </c:strCache>
            </c:strRef>
          </c:tx>
          <c:invertIfNegative val="0"/>
          <c:dLbls>
            <c:dLbl>
              <c:idx val="0"/>
              <c:delete val="1"/>
            </c:dLbl>
            <c:dLbl>
              <c:idx val="2"/>
              <c:delete val="1"/>
            </c:dLbl>
            <c:dLbl>
              <c:idx val="4"/>
              <c:delete val="1"/>
            </c:dLbl>
            <c:showLegendKey val="0"/>
            <c:showVal val="1"/>
            <c:showCatName val="0"/>
            <c:showSerName val="0"/>
            <c:showPercent val="0"/>
            <c:showBubbleSize val="0"/>
            <c:showLeaderLines val="0"/>
          </c:dLbls>
          <c:cat>
            <c:strRef>
              <c:f>TEMP6!$N$5:$N$11</c:f>
              <c:strCache>
                <c:ptCount val="7"/>
                <c:pt idx="0">
                  <c:v>France</c:v>
                </c:pt>
                <c:pt idx="1">
                  <c:v>Germany</c:v>
                </c:pt>
                <c:pt idx="2">
                  <c:v>Italy</c:v>
                </c:pt>
                <c:pt idx="3">
                  <c:v>Sweden</c:v>
                </c:pt>
                <c:pt idx="4">
                  <c:v>Switzerland</c:v>
                </c:pt>
                <c:pt idx="5">
                  <c:v>UK</c:v>
                </c:pt>
                <c:pt idx="6">
                  <c:v>USA</c:v>
                </c:pt>
              </c:strCache>
            </c:strRef>
          </c:cat>
          <c:val>
            <c:numRef>
              <c:f>TEMP6!$O$5:$O$11</c:f>
              <c:numCache>
                <c:formatCode>General</c:formatCode>
                <c:ptCount val="7"/>
                <c:pt idx="0">
                  <c:v>0</c:v>
                </c:pt>
                <c:pt idx="1">
                  <c:v>2</c:v>
                </c:pt>
                <c:pt idx="2">
                  <c:v>0</c:v>
                </c:pt>
                <c:pt idx="3">
                  <c:v>1</c:v>
                </c:pt>
                <c:pt idx="4">
                  <c:v>0</c:v>
                </c:pt>
                <c:pt idx="5">
                  <c:v>2</c:v>
                </c:pt>
                <c:pt idx="6">
                  <c:v>3</c:v>
                </c:pt>
              </c:numCache>
            </c:numRef>
          </c:val>
        </c:ser>
        <c:ser>
          <c:idx val="1"/>
          <c:order val="1"/>
          <c:tx>
            <c:strRef>
              <c:f>TEMP6!$P$4</c:f>
              <c:strCache>
                <c:ptCount val="1"/>
                <c:pt idx="0">
                  <c:v>2009</c:v>
                </c:pt>
              </c:strCache>
            </c:strRef>
          </c:tx>
          <c:invertIfNegative val="0"/>
          <c:dLbls>
            <c:dLbl>
              <c:idx val="0"/>
              <c:delete val="1"/>
            </c:dLbl>
            <c:dLbl>
              <c:idx val="2"/>
              <c:delete val="1"/>
            </c:dLbl>
            <c:dLbl>
              <c:idx val="5"/>
              <c:delete val="1"/>
            </c:dLbl>
            <c:showLegendKey val="0"/>
            <c:showVal val="1"/>
            <c:showCatName val="0"/>
            <c:showSerName val="0"/>
            <c:showPercent val="0"/>
            <c:showBubbleSize val="0"/>
            <c:showLeaderLines val="0"/>
          </c:dLbls>
          <c:cat>
            <c:strRef>
              <c:f>TEMP6!$N$5:$N$11</c:f>
              <c:strCache>
                <c:ptCount val="7"/>
                <c:pt idx="0">
                  <c:v>France</c:v>
                </c:pt>
                <c:pt idx="1">
                  <c:v>Germany</c:v>
                </c:pt>
                <c:pt idx="2">
                  <c:v>Italy</c:v>
                </c:pt>
                <c:pt idx="3">
                  <c:v>Sweden</c:v>
                </c:pt>
                <c:pt idx="4">
                  <c:v>Switzerland</c:v>
                </c:pt>
                <c:pt idx="5">
                  <c:v>UK</c:v>
                </c:pt>
                <c:pt idx="6">
                  <c:v>USA</c:v>
                </c:pt>
              </c:strCache>
            </c:strRef>
          </c:cat>
          <c:val>
            <c:numRef>
              <c:f>TEMP6!$P$5:$P$11</c:f>
              <c:numCache>
                <c:formatCode>General</c:formatCode>
                <c:ptCount val="7"/>
                <c:pt idx="0">
                  <c:v>0</c:v>
                </c:pt>
                <c:pt idx="1">
                  <c:v>7</c:v>
                </c:pt>
                <c:pt idx="2">
                  <c:v>0</c:v>
                </c:pt>
                <c:pt idx="3">
                  <c:v>1</c:v>
                </c:pt>
                <c:pt idx="4">
                  <c:v>1</c:v>
                </c:pt>
                <c:pt idx="5">
                  <c:v>0</c:v>
                </c:pt>
                <c:pt idx="6">
                  <c:v>3</c:v>
                </c:pt>
              </c:numCache>
            </c:numRef>
          </c:val>
        </c:ser>
        <c:ser>
          <c:idx val="2"/>
          <c:order val="2"/>
          <c:tx>
            <c:strRef>
              <c:f>TEMP6!$Q$4</c:f>
              <c:strCache>
                <c:ptCount val="1"/>
                <c:pt idx="0">
                  <c:v>2010</c:v>
                </c:pt>
              </c:strCache>
            </c:strRef>
          </c:tx>
          <c:invertIfNegative val="0"/>
          <c:dLbls>
            <c:dLbl>
              <c:idx val="0"/>
              <c:delete val="1"/>
            </c:dLbl>
            <c:dLbl>
              <c:idx val="2"/>
              <c:delete val="1"/>
            </c:dLbl>
            <c:dLbl>
              <c:idx val="3"/>
              <c:delete val="1"/>
            </c:dLbl>
            <c:dLbl>
              <c:idx val="4"/>
              <c:delete val="1"/>
            </c:dLbl>
            <c:dLbl>
              <c:idx val="5"/>
              <c:delete val="1"/>
            </c:dLbl>
            <c:showLegendKey val="0"/>
            <c:showVal val="1"/>
            <c:showCatName val="0"/>
            <c:showSerName val="0"/>
            <c:showPercent val="0"/>
            <c:showBubbleSize val="0"/>
            <c:showLeaderLines val="0"/>
          </c:dLbls>
          <c:cat>
            <c:strRef>
              <c:f>TEMP6!$N$5:$N$11</c:f>
              <c:strCache>
                <c:ptCount val="7"/>
                <c:pt idx="0">
                  <c:v>France</c:v>
                </c:pt>
                <c:pt idx="1">
                  <c:v>Germany</c:v>
                </c:pt>
                <c:pt idx="2">
                  <c:v>Italy</c:v>
                </c:pt>
                <c:pt idx="3">
                  <c:v>Sweden</c:v>
                </c:pt>
                <c:pt idx="4">
                  <c:v>Switzerland</c:v>
                </c:pt>
                <c:pt idx="5">
                  <c:v>UK</c:v>
                </c:pt>
                <c:pt idx="6">
                  <c:v>USA</c:v>
                </c:pt>
              </c:strCache>
            </c:strRef>
          </c:cat>
          <c:val>
            <c:numRef>
              <c:f>TEMP6!$Q$5:$Q$11</c:f>
              <c:numCache>
                <c:formatCode>General</c:formatCode>
                <c:ptCount val="7"/>
                <c:pt idx="0">
                  <c:v>0</c:v>
                </c:pt>
                <c:pt idx="1">
                  <c:v>6</c:v>
                </c:pt>
                <c:pt idx="2">
                  <c:v>0</c:v>
                </c:pt>
                <c:pt idx="3">
                  <c:v>0</c:v>
                </c:pt>
                <c:pt idx="4">
                  <c:v>0</c:v>
                </c:pt>
                <c:pt idx="5">
                  <c:v>0</c:v>
                </c:pt>
                <c:pt idx="6">
                  <c:v>4</c:v>
                </c:pt>
              </c:numCache>
            </c:numRef>
          </c:val>
        </c:ser>
        <c:dLbls>
          <c:showLegendKey val="0"/>
          <c:showVal val="0"/>
          <c:showCatName val="0"/>
          <c:showSerName val="0"/>
          <c:showPercent val="0"/>
          <c:showBubbleSize val="0"/>
        </c:dLbls>
        <c:gapWidth val="150"/>
        <c:axId val="9356800"/>
        <c:axId val="9358336"/>
      </c:barChart>
      <c:catAx>
        <c:axId val="9356800"/>
        <c:scaling>
          <c:orientation val="minMax"/>
        </c:scaling>
        <c:delete val="0"/>
        <c:axPos val="b"/>
        <c:majorTickMark val="out"/>
        <c:minorTickMark val="none"/>
        <c:tickLblPos val="nextTo"/>
        <c:crossAx val="9358336"/>
        <c:crosses val="autoZero"/>
        <c:auto val="1"/>
        <c:lblAlgn val="ctr"/>
        <c:lblOffset val="100"/>
        <c:noMultiLvlLbl val="0"/>
      </c:catAx>
      <c:valAx>
        <c:axId val="9358336"/>
        <c:scaling>
          <c:orientation val="minMax"/>
        </c:scaling>
        <c:delete val="0"/>
        <c:axPos val="l"/>
        <c:majorGridlines/>
        <c:numFmt formatCode="General" sourceLinked="1"/>
        <c:majorTickMark val="out"/>
        <c:minorTickMark val="none"/>
        <c:tickLblPos val="nextTo"/>
        <c:crossAx val="9356800"/>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CA" sz="1000" b="1" i="0" baseline="0" noProof="0" dirty="0" smtClean="0">
                <a:effectLst/>
                <a:latin typeface="Arial" pitchFamily="34" charset="0"/>
                <a:cs typeface="Arial" pitchFamily="34" charset="0"/>
              </a:rPr>
              <a:t>Ratios de prix moyens bilatéraux des pays étrangers par rapport au Canada : 300 médicaments solides par voie orale meilleurs vendeurs au Canada</a:t>
            </a:r>
            <a:endParaRPr lang="fr-CA" sz="1000" noProof="0" dirty="0">
              <a:effectLst/>
              <a:latin typeface="Arial" pitchFamily="34" charset="0"/>
              <a:cs typeface="Arial" pitchFamily="34" charset="0"/>
            </a:endParaRPr>
          </a:p>
        </c:rich>
      </c:tx>
      <c:layout>
        <c:manualLayout>
          <c:xMode val="edge"/>
          <c:yMode val="edge"/>
          <c:x val="0.12198600174978129"/>
          <c:y val="6.0185185185185175E-2"/>
        </c:manualLayout>
      </c:layout>
      <c:overlay val="1"/>
    </c:title>
    <c:autoTitleDeleted val="0"/>
    <c:plotArea>
      <c:layout/>
      <c:barChart>
        <c:barDir val="col"/>
        <c:grouping val="clustered"/>
        <c:varyColors val="0"/>
        <c:ser>
          <c:idx val="0"/>
          <c:order val="0"/>
          <c:tx>
            <c:strRef>
              <c:f>Sheet2!$A$2</c:f>
              <c:strCache>
                <c:ptCount val="1"/>
                <c:pt idx="0">
                  <c:v>RATIO</c:v>
                </c:pt>
              </c:strCache>
            </c:strRef>
          </c:tx>
          <c:invertIfNegative val="0"/>
          <c:dPt>
            <c:idx val="11"/>
            <c:invertIfNegative val="0"/>
            <c:bubble3D val="0"/>
            <c:spPr>
              <a:solidFill>
                <a:srgbClr val="FF0000"/>
              </a:solidFill>
            </c:spPr>
          </c:dPt>
          <c:dPt>
            <c:idx val="12"/>
            <c:invertIfNegative val="0"/>
            <c:bubble3D val="0"/>
            <c:spPr>
              <a:solidFill>
                <a:srgbClr val="FFC000"/>
              </a:solidFill>
            </c:spPr>
          </c:dPt>
          <c:dPt>
            <c:idx val="13"/>
            <c:invertIfNegative val="0"/>
            <c:bubble3D val="0"/>
            <c:spPr>
              <a:solidFill>
                <a:srgbClr val="FFC000"/>
              </a:solidFill>
            </c:spPr>
          </c:dPt>
          <c:dPt>
            <c:idx val="14"/>
            <c:invertIfNegative val="0"/>
            <c:bubble3D val="0"/>
            <c:spPr>
              <a:solidFill>
                <a:srgbClr val="FFC000"/>
              </a:solidFill>
            </c:spPr>
          </c:dPt>
          <c:dPt>
            <c:idx val="15"/>
            <c:invertIfNegative val="0"/>
            <c:bubble3D val="0"/>
            <c:spPr>
              <a:solidFill>
                <a:srgbClr val="FFC000"/>
              </a:solidFill>
            </c:spPr>
          </c:dPt>
          <c:cat>
            <c:strRef>
              <c:f>Sheet2!$B$1:$Q$1</c:f>
              <c:strCache>
                <c:ptCount val="16"/>
                <c:pt idx="0">
                  <c:v>S.Korea</c:v>
                </c:pt>
                <c:pt idx="1">
                  <c:v>Italy</c:v>
                </c:pt>
                <c:pt idx="2">
                  <c:v>UK</c:v>
                </c:pt>
                <c:pt idx="3">
                  <c:v>Australia</c:v>
                </c:pt>
                <c:pt idx="4">
                  <c:v>France</c:v>
                </c:pt>
                <c:pt idx="5">
                  <c:v>Spain</c:v>
                </c:pt>
                <c:pt idx="6">
                  <c:v>Austria</c:v>
                </c:pt>
                <c:pt idx="7">
                  <c:v>Belgium</c:v>
                </c:pt>
                <c:pt idx="8">
                  <c:v>Sweden</c:v>
                </c:pt>
                <c:pt idx="9">
                  <c:v>Switzerland</c:v>
                </c:pt>
                <c:pt idx="10">
                  <c:v>Denmark</c:v>
                </c:pt>
                <c:pt idx="11">
                  <c:v>CAN</c:v>
                </c:pt>
                <c:pt idx="12">
                  <c:v>Germany</c:v>
                </c:pt>
                <c:pt idx="13">
                  <c:v>Mexico</c:v>
                </c:pt>
                <c:pt idx="14">
                  <c:v>Japan</c:v>
                </c:pt>
                <c:pt idx="15">
                  <c:v>USA</c:v>
                </c:pt>
              </c:strCache>
            </c:strRef>
          </c:cat>
          <c:val>
            <c:numRef>
              <c:f>Sheet2!$B$2:$Q$2</c:f>
              <c:numCache>
                <c:formatCode>0.00</c:formatCode>
                <c:ptCount val="16"/>
                <c:pt idx="0">
                  <c:v>0.59101666012101328</c:v>
                </c:pt>
                <c:pt idx="1">
                  <c:v>0.70100552003845962</c:v>
                </c:pt>
                <c:pt idx="2">
                  <c:v>0.7712038975871307</c:v>
                </c:pt>
                <c:pt idx="3">
                  <c:v>0.77168945264650546</c:v>
                </c:pt>
                <c:pt idx="4">
                  <c:v>0.78201379231932922</c:v>
                </c:pt>
                <c:pt idx="5">
                  <c:v>0.79006125499874391</c:v>
                </c:pt>
                <c:pt idx="6">
                  <c:v>0.83732731366736979</c:v>
                </c:pt>
                <c:pt idx="7">
                  <c:v>0.83839003995060335</c:v>
                </c:pt>
                <c:pt idx="8">
                  <c:v>0.89036637331093649</c:v>
                </c:pt>
                <c:pt idx="9">
                  <c:v>0.93791762385700228</c:v>
                </c:pt>
                <c:pt idx="10">
                  <c:v>0.9812242095916538</c:v>
                </c:pt>
                <c:pt idx="11">
                  <c:v>1</c:v>
                </c:pt>
                <c:pt idx="12">
                  <c:v>1.0568606662897437</c:v>
                </c:pt>
                <c:pt idx="13">
                  <c:v>1.2431303886110778</c:v>
                </c:pt>
                <c:pt idx="14">
                  <c:v>1.2684246522512028</c:v>
                </c:pt>
                <c:pt idx="15">
                  <c:v>1.9323012667638908</c:v>
                </c:pt>
              </c:numCache>
            </c:numRef>
          </c:val>
        </c:ser>
        <c:dLbls>
          <c:showLegendKey val="0"/>
          <c:showVal val="0"/>
          <c:showCatName val="0"/>
          <c:showSerName val="0"/>
          <c:showPercent val="0"/>
          <c:showBubbleSize val="0"/>
        </c:dLbls>
        <c:gapWidth val="150"/>
        <c:axId val="35030144"/>
        <c:axId val="35031680"/>
      </c:barChart>
      <c:catAx>
        <c:axId val="35030144"/>
        <c:scaling>
          <c:orientation val="minMax"/>
        </c:scaling>
        <c:delete val="0"/>
        <c:axPos val="b"/>
        <c:majorTickMark val="out"/>
        <c:minorTickMark val="none"/>
        <c:tickLblPos val="nextTo"/>
        <c:crossAx val="35031680"/>
        <c:crosses val="autoZero"/>
        <c:auto val="1"/>
        <c:lblAlgn val="ctr"/>
        <c:lblOffset val="100"/>
        <c:noMultiLvlLbl val="0"/>
      </c:catAx>
      <c:valAx>
        <c:axId val="35031680"/>
        <c:scaling>
          <c:orientation val="minMax"/>
        </c:scaling>
        <c:delete val="0"/>
        <c:axPos val="l"/>
        <c:majorGridlines>
          <c:spPr>
            <a:ln>
              <a:solidFill>
                <a:schemeClr val="accent1">
                  <a:alpha val="26000"/>
                </a:schemeClr>
              </a:solidFill>
            </a:ln>
          </c:spPr>
        </c:majorGridlines>
        <c:numFmt formatCode="0.00" sourceLinked="1"/>
        <c:majorTickMark val="out"/>
        <c:minorTickMark val="none"/>
        <c:tickLblPos val="nextTo"/>
        <c:spPr>
          <a:ln>
            <a:solidFill>
              <a:schemeClr val="accent1">
                <a:alpha val="6000"/>
              </a:schemeClr>
            </a:solidFill>
          </a:ln>
        </c:spPr>
        <c:crossAx val="35030144"/>
        <c:crosses val="autoZero"/>
        <c:crossBetween val="between"/>
      </c:valAx>
      <c:spPr>
        <a:ln>
          <a:solidFill>
            <a:schemeClr val="accent1">
              <a:alpha val="19000"/>
            </a:schemeClr>
          </a:solidFill>
        </a:ln>
      </c:spPr>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6779111A-1A65-417B-B5C1-C71FB039E053}" type="datetimeFigureOut">
              <a:rPr lang="en-US" smtClean="0"/>
              <a:pPr/>
              <a:t>11/26/2012</a:t>
            </a:fld>
            <a:endParaRPr lang="en-US" dirty="0"/>
          </a:p>
        </p:txBody>
      </p:sp>
      <p:sp>
        <p:nvSpPr>
          <p:cNvPr id="4" name="Footer Placeholder 3"/>
          <p:cNvSpPr>
            <a:spLocks noGrp="1"/>
          </p:cNvSpPr>
          <p:nvPr>
            <p:ph type="ftr" sz="quarter" idx="2"/>
          </p:nvPr>
        </p:nvSpPr>
        <p:spPr>
          <a:xfrm>
            <a:off x="1" y="8829676"/>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40" tIns="45720" rIns="91440" bIns="45720" rtlCol="0" anchor="b"/>
          <a:lstStyle>
            <a:lvl1pPr algn="r">
              <a:defRPr sz="1200"/>
            </a:lvl1pPr>
          </a:lstStyle>
          <a:p>
            <a:fld id="{75CF7A7B-B366-45EA-841E-CE5AF232BAFE}" type="slidenum">
              <a:rPr lang="en-US" smtClean="0"/>
              <a:pPr/>
              <a:t>‹#›</a:t>
            </a:fld>
            <a:endParaRPr lang="en-US" dirty="0"/>
          </a:p>
        </p:txBody>
      </p:sp>
    </p:spTree>
    <p:extLst>
      <p:ext uri="{BB962C8B-B14F-4D97-AF65-F5344CB8AC3E}">
        <p14:creationId xmlns:p14="http://schemas.microsoft.com/office/powerpoint/2010/main" val="2002884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97E741DD-3CAE-487F-BCFA-06914E7C09D8}" type="datetimeFigureOut">
              <a:rPr lang="en-US" smtClean="0"/>
              <a:pPr/>
              <a:t>11/26/2012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77" tIns="46589" rIns="93177" bIns="46589" rtlCol="0" anchor="b"/>
          <a:lstStyle>
            <a:lvl1pPr algn="r">
              <a:defRPr sz="1200"/>
            </a:lvl1pPr>
          </a:lstStyle>
          <a:p>
            <a:fld id="{44430D9D-48E6-46EB-9FF3-0806277050EA}" type="slidenum">
              <a:rPr lang="en-US" smtClean="0"/>
              <a:pPr/>
              <a:t>‹#›</a:t>
            </a:fld>
            <a:endParaRPr lang="en-US" dirty="0"/>
          </a:p>
        </p:txBody>
      </p:sp>
    </p:spTree>
    <p:extLst>
      <p:ext uri="{BB962C8B-B14F-4D97-AF65-F5344CB8AC3E}">
        <p14:creationId xmlns:p14="http://schemas.microsoft.com/office/powerpoint/2010/main" val="50470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82CC640C-9FB5-404D-97B3-A62E60858B98}" type="slidenum">
              <a:rPr lang="en-US">
                <a:latin typeface="Arial" pitchFamily="-60" charset="-52"/>
                <a:ea typeface="ＭＳ Ｐゴシック" pitchFamily="-60" charset="-128"/>
                <a:cs typeface="ＭＳ Ｐゴシック" pitchFamily="-60" charset="-128"/>
              </a:rPr>
              <a:pPr/>
              <a:t>1</a:t>
            </a:fld>
            <a:endParaRPr lang="en-US" dirty="0">
              <a:latin typeface="Arial" pitchFamily="-60" charset="-52"/>
              <a:ea typeface="ＭＳ Ｐゴシック" pitchFamily="-60" charset="-128"/>
              <a:cs typeface="ＭＳ Ｐゴシック" pitchFamily="-60" charset="-128"/>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fr-CA" dirty="0" smtClean="0">
              <a:latin typeface="Arial" pitchFamily="-60" charset="-5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laceholder 2"/>
          <p:cNvSpPr>
            <a:spLocks noGrp="1" noRot="1" noChangeAspect="1" noChangeArrowheads="1" noTextEdit="1"/>
          </p:cNvSpPr>
          <p:nvPr>
            <p:ph type="sldImg"/>
          </p:nvPr>
        </p:nvSpPr>
        <p:spPr>
          <a:ln/>
        </p:spPr>
      </p:sp>
      <p:sp>
        <p:nvSpPr>
          <p:cNvPr id="26626"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laceholder 2"/>
          <p:cNvSpPr>
            <a:spLocks noGrp="1" noRot="1" noChangeAspect="1" noChangeArrowheads="1" noTextEdit="1"/>
          </p:cNvSpPr>
          <p:nvPr>
            <p:ph type="sldImg"/>
          </p:nvPr>
        </p:nvSpPr>
        <p:spPr>
          <a:ln/>
        </p:spPr>
      </p:sp>
      <p:sp>
        <p:nvSpPr>
          <p:cNvPr id="26626"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CA" dirty="0" smtClean="0">
              <a:latin typeface="Arial" pitchFamily="-60" charset="-5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4430D9D-48E6-46EB-9FF3-0806277050EA}" type="slidenum">
              <a:rPr lang="en-US" smtClean="0"/>
              <a:pPr/>
              <a:t>16</a:t>
            </a:fld>
            <a:endParaRPr lang="en-US" dirty="0"/>
          </a:p>
        </p:txBody>
      </p:sp>
    </p:spTree>
    <p:extLst>
      <p:ext uri="{BB962C8B-B14F-4D97-AF65-F5344CB8AC3E}">
        <p14:creationId xmlns:p14="http://schemas.microsoft.com/office/powerpoint/2010/main" val="2176747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4430D9D-48E6-46EB-9FF3-0806277050EA}" type="slidenum">
              <a:rPr lang="en-US" smtClean="0"/>
              <a:pPr/>
              <a:t>20</a:t>
            </a:fld>
            <a:endParaRPr lang="en-US" dirty="0"/>
          </a:p>
        </p:txBody>
      </p:sp>
    </p:spTree>
    <p:extLst>
      <p:ext uri="{BB962C8B-B14F-4D97-AF65-F5344CB8AC3E}">
        <p14:creationId xmlns:p14="http://schemas.microsoft.com/office/powerpoint/2010/main" val="1813883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4430D9D-48E6-46EB-9FF3-0806277050EA}" type="slidenum">
              <a:rPr lang="en-US" smtClean="0"/>
              <a:pPr/>
              <a:t>5</a:t>
            </a:fld>
            <a:endParaRPr lang="en-US" dirty="0"/>
          </a:p>
        </p:txBody>
      </p:sp>
    </p:spTree>
    <p:extLst>
      <p:ext uri="{BB962C8B-B14F-4D97-AF65-F5344CB8AC3E}">
        <p14:creationId xmlns:p14="http://schemas.microsoft.com/office/powerpoint/2010/main" val="4158826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laceholder 2"/>
          <p:cNvSpPr>
            <a:spLocks noGrp="1" noRot="1" noChangeAspect="1" noChangeArrowheads="1" noTextEdit="1"/>
          </p:cNvSpPr>
          <p:nvPr>
            <p:ph type="sldImg"/>
          </p:nvPr>
        </p:nvSpPr>
        <p:spPr>
          <a:ln/>
        </p:spPr>
      </p:sp>
      <p:sp>
        <p:nvSpPr>
          <p:cNvPr id="26626"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laceholder 2"/>
          <p:cNvSpPr>
            <a:spLocks noGrp="1" noRot="1" noChangeAspect="1" noChangeArrowheads="1" noTextEdit="1"/>
          </p:cNvSpPr>
          <p:nvPr>
            <p:ph type="sldImg"/>
          </p:nvPr>
        </p:nvSpPr>
        <p:spPr>
          <a:ln/>
        </p:spPr>
      </p:sp>
      <p:sp>
        <p:nvSpPr>
          <p:cNvPr id="26626"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9" descr="background1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69993" name="Rectangle 9"/>
          <p:cNvSpPr>
            <a:spLocks noGrp="1" noChangeArrowheads="1"/>
          </p:cNvSpPr>
          <p:nvPr>
            <p:ph type="subTitle" idx="1"/>
          </p:nvPr>
        </p:nvSpPr>
        <p:spPr>
          <a:xfrm>
            <a:off x="1981200" y="2927350"/>
            <a:ext cx="6934200" cy="2330450"/>
          </a:xfrm>
        </p:spPr>
        <p:txBody>
          <a:bodyPr anchor="b"/>
          <a:lstStyle>
            <a:lvl1pPr marL="0" indent="0">
              <a:buFont typeface="Wingdings" pitchFamily="2" charset="2"/>
              <a:buNone/>
              <a:defRPr sz="1600" b="0">
                <a:solidFill>
                  <a:srgbClr val="9D8F30"/>
                </a:solidFill>
              </a:defRPr>
            </a:lvl1pPr>
          </a:lstStyle>
          <a:p>
            <a:r>
              <a:rPr lang="en-US" smtClean="0"/>
              <a:t>Click to edit Master subtitle style</a:t>
            </a:r>
            <a:endParaRPr lang="en-US"/>
          </a:p>
        </p:txBody>
      </p:sp>
      <p:sp>
        <p:nvSpPr>
          <p:cNvPr id="169994" name="AutoShape 10"/>
          <p:cNvSpPr>
            <a:spLocks noGrp="1" noChangeArrowheads="1"/>
          </p:cNvSpPr>
          <p:nvPr>
            <p:ph type="ctrTitle" sz="quarter"/>
          </p:nvPr>
        </p:nvSpPr>
        <p:spPr>
          <a:xfrm>
            <a:off x="1981200" y="1143000"/>
            <a:ext cx="6934200" cy="1752600"/>
          </a:xfrm>
        </p:spPr>
        <p:txBody>
          <a:bodyPr/>
          <a:lstStyle>
            <a:lvl1pPr>
              <a:defRPr/>
            </a:lvl1p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fld id="{9AE01BED-D8E1-49C6-9412-EC47A3C5ABF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143000"/>
            <a:ext cx="1962150" cy="5562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066800" y="1143000"/>
            <a:ext cx="57340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fld id="{9AE01BED-D8E1-49C6-9412-EC47A3C5ABF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030" descr="background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3"/>
          <p:cNvSpPr>
            <a:spLocks noGrp="1"/>
          </p:cNvSpPr>
          <p:nvPr>
            <p:ph type="sldNum" sz="quarter" idx="10"/>
          </p:nvPr>
        </p:nvSpPr>
        <p:spPr>
          <a:xfrm>
            <a:off x="152400" y="5867400"/>
            <a:ext cx="609600" cy="476250"/>
          </a:xfrm>
        </p:spPr>
        <p:txBody>
          <a:bodyPr/>
          <a:lstStyle>
            <a:lvl1pPr>
              <a:defRPr/>
            </a:lvl1pPr>
          </a:lstStyle>
          <a:p>
            <a:fld id="{9AE01BED-D8E1-49C6-9412-EC47A3C5ABF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AE01BED-D8E1-49C6-9412-EC47A3C5ABF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066800" y="2590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067300" y="2590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4"/>
          <p:cNvSpPr>
            <a:spLocks noGrp="1"/>
          </p:cNvSpPr>
          <p:nvPr>
            <p:ph type="sldNum" sz="quarter" idx="10"/>
          </p:nvPr>
        </p:nvSpPr>
        <p:spPr/>
        <p:txBody>
          <a:bodyPr/>
          <a:lstStyle>
            <a:lvl1pPr>
              <a:defRPr/>
            </a:lvl1pPr>
          </a:lstStyle>
          <a:p>
            <a:fld id="{9AE01BED-D8E1-49C6-9412-EC47A3C5ABF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Slide Number Placeholder 6"/>
          <p:cNvSpPr>
            <a:spLocks noGrp="1"/>
          </p:cNvSpPr>
          <p:nvPr>
            <p:ph type="sldNum" sz="quarter" idx="10"/>
          </p:nvPr>
        </p:nvSpPr>
        <p:spPr/>
        <p:txBody>
          <a:bodyPr/>
          <a:lstStyle>
            <a:lvl1pPr>
              <a:defRPr/>
            </a:lvl1pPr>
          </a:lstStyle>
          <a:p>
            <a:fld id="{9AE01BED-D8E1-49C6-9412-EC47A3C5ABF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lvl1pPr>
              <a:defRPr/>
            </a:lvl1pPr>
          </a:lstStyle>
          <a:p>
            <a:fld id="{9AE01BED-D8E1-49C6-9412-EC47A3C5ABF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AE01BED-D8E1-49C6-9412-EC47A3C5ABF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AE01BED-D8E1-49C6-9412-EC47A3C5ABF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AE01BED-D8E1-49C6-9412-EC47A3C5ABF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descr="content-page"/>
          <p:cNvPicPr>
            <a:picLocks noChangeAspect="1" noChangeArrowheads="1"/>
          </p:cNvPicPr>
          <p:nvPr/>
        </p:nvPicPr>
        <p:blipFill>
          <a:blip r:embed="rId13" cstate="print"/>
          <a:srcRect/>
          <a:stretch>
            <a:fillRect/>
          </a:stretch>
        </p:blipFill>
        <p:spPr bwMode="auto">
          <a:xfrm>
            <a:off x="0" y="-3175"/>
            <a:ext cx="9145588" cy="6865938"/>
          </a:xfrm>
          <a:prstGeom prst="rect">
            <a:avLst/>
          </a:prstGeom>
          <a:noFill/>
          <a:ln w="9525">
            <a:noFill/>
            <a:miter lim="800000"/>
            <a:headEnd/>
            <a:tailEnd/>
          </a:ln>
        </p:spPr>
      </p:pic>
      <p:sp>
        <p:nvSpPr>
          <p:cNvPr id="1027" name="AutoShape 10"/>
          <p:cNvSpPr>
            <a:spLocks noGrp="1" noChangeArrowheads="1"/>
          </p:cNvSpPr>
          <p:nvPr>
            <p:ph type="title"/>
          </p:nvPr>
        </p:nvSpPr>
        <p:spPr bwMode="auto">
          <a:xfrm>
            <a:off x="1066800" y="1143000"/>
            <a:ext cx="7848600" cy="1066800"/>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1028" name="Rectangle 11"/>
          <p:cNvSpPr>
            <a:spLocks noGrp="1" noChangeArrowheads="1"/>
          </p:cNvSpPr>
          <p:nvPr>
            <p:ph type="body" idx="1"/>
          </p:nvPr>
        </p:nvSpPr>
        <p:spPr bwMode="auto">
          <a:xfrm>
            <a:off x="1066800" y="2590800"/>
            <a:ext cx="7848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8981" name="Rectangle 21"/>
          <p:cNvSpPr>
            <a:spLocks noGrp="1" noChangeArrowheads="1"/>
          </p:cNvSpPr>
          <p:nvPr>
            <p:ph type="sldNum" sz="quarter" idx="4"/>
          </p:nvPr>
        </p:nvSpPr>
        <p:spPr bwMode="auto">
          <a:xfrm>
            <a:off x="152400" y="6245225"/>
            <a:ext cx="609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1"/>
                </a:solidFill>
                <a:latin typeface="Arial" charset="0"/>
                <a:ea typeface="+mn-ea"/>
                <a:cs typeface="+mn-cs"/>
              </a:defRPr>
            </a:lvl1pPr>
          </a:lstStyle>
          <a:p>
            <a:fld id="{9AE01BED-D8E1-49C6-9412-EC47A3C5ABFB}" type="slidenum">
              <a:rPr lang="en-US" smtClean="0"/>
              <a:pPr/>
              <a:t>‹#›</a:t>
            </a:fld>
            <a:endParaRPr lang="en-US" dirty="0"/>
          </a:p>
        </p:txBody>
      </p:sp>
      <p:sp>
        <p:nvSpPr>
          <p:cNvPr id="168984" name="Line 24"/>
          <p:cNvSpPr>
            <a:spLocks noChangeShapeType="1"/>
          </p:cNvSpPr>
          <p:nvPr/>
        </p:nvSpPr>
        <p:spPr bwMode="auto">
          <a:xfrm>
            <a:off x="914400" y="2438400"/>
            <a:ext cx="8229600" cy="0"/>
          </a:xfrm>
          <a:prstGeom prst="line">
            <a:avLst/>
          </a:prstGeom>
          <a:noFill/>
          <a:ln w="22225" cap="sq">
            <a:solidFill>
              <a:srgbClr val="20558A"/>
            </a:solidFill>
            <a:round/>
            <a:headEnd type="none" w="sm" len="sm"/>
            <a:tailEnd type="none" w="sm" len="sm"/>
          </a:ln>
          <a:effectLst/>
        </p:spPr>
        <p:txBody>
          <a:bodyPr wrap="none" anchor="ctr"/>
          <a:lstStyle/>
          <a:p>
            <a:pPr algn="ctr">
              <a:defRPr/>
            </a:pPr>
            <a:endParaRPr lang="en-CA" dirty="0">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p:titleStyle>
    <p:bodyStyle>
      <a:lvl1pPr marL="228600" indent="-228600" algn="l" rtl="0" eaLnBrk="1" fontAlgn="base" hangingPunct="1">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michelle.boudreau@pmprb-cepmb.gc.c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pmprb-cepmb.gc.ca/"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embeddings/Microsoft_Excel_97-2003_Worksheet1.xls"/><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1763688" y="4581128"/>
            <a:ext cx="6853808" cy="2160240"/>
          </a:xfrm>
        </p:spPr>
        <p:txBody>
          <a:bodyPr lIns="0" tIns="0" rIns="0" bIns="0"/>
          <a:lstStyle/>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lvl="0"/>
            <a:endParaRPr lang="fr-CA" sz="2400" b="1" dirty="0" smtClean="0"/>
          </a:p>
          <a:p>
            <a:pPr lvl="0"/>
            <a:endParaRPr lang="fr-CA" sz="2400" b="1" dirty="0" smtClean="0"/>
          </a:p>
          <a:p>
            <a:pPr lvl="0"/>
            <a:endParaRPr lang="fr-CA" sz="2400" b="1" dirty="0" smtClean="0"/>
          </a:p>
          <a:p>
            <a:pPr lvl="0"/>
            <a:r>
              <a:rPr lang="fr-CA" sz="2400" b="1" dirty="0" smtClean="0"/>
              <a:t>Michelle Boudreau, </a:t>
            </a:r>
            <a:r>
              <a:rPr lang="fr-CA" sz="2400" dirty="0" smtClean="0"/>
              <a:t>Directrice exécutive</a:t>
            </a:r>
          </a:p>
          <a:p>
            <a:pPr lvl="0"/>
            <a:r>
              <a:rPr lang="fr-CA" sz="2000" dirty="0" smtClean="0"/>
              <a:t>Conférence </a:t>
            </a:r>
            <a:r>
              <a:rPr lang="fr-CA" sz="2000" i="1" dirty="0" smtClean="0"/>
              <a:t>Pricing and Reimbursement</a:t>
            </a:r>
          </a:p>
          <a:p>
            <a:pPr lvl="0"/>
            <a:r>
              <a:rPr lang="fr-CA" sz="2000" dirty="0" smtClean="0"/>
              <a:t>Toronto (Ontario)</a:t>
            </a:r>
          </a:p>
          <a:p>
            <a:pPr lvl="0"/>
            <a:r>
              <a:rPr lang="fr-CA" sz="2000" dirty="0" smtClean="0"/>
              <a:t>Le 11 juin 2012</a:t>
            </a:r>
          </a:p>
          <a:p>
            <a:pPr eaLnBrk="1" hangingPunct="1">
              <a:buFont typeface="Wingdings" pitchFamily="-60" charset="2"/>
              <a:buNone/>
            </a:pPr>
            <a:endParaRPr lang="fr-CA" sz="2000" dirty="0" smtClean="0"/>
          </a:p>
          <a:p>
            <a:pPr eaLnBrk="1" hangingPunct="1">
              <a:buFont typeface="Wingdings" pitchFamily="-60" charset="2"/>
              <a:buNone/>
            </a:pPr>
            <a:endParaRPr lang="fr-CA" sz="2000" dirty="0" smtClean="0"/>
          </a:p>
        </p:txBody>
      </p:sp>
      <p:sp>
        <p:nvSpPr>
          <p:cNvPr id="15362" name="AutoShape 2"/>
          <p:cNvSpPr>
            <a:spLocks noGrp="1" noChangeArrowheads="1"/>
          </p:cNvSpPr>
          <p:nvPr>
            <p:ph type="ctrTitle" sz="quarter"/>
          </p:nvPr>
        </p:nvSpPr>
        <p:spPr>
          <a:xfrm>
            <a:off x="1691680" y="2416547"/>
            <a:ext cx="6665913" cy="1660525"/>
          </a:xfrm>
        </p:spPr>
        <p:txBody>
          <a:bodyPr anchor="ctr"/>
          <a:lstStyle/>
          <a:p>
            <a:r>
              <a:rPr lang="fr-CA" sz="3200" dirty="0" smtClean="0">
                <a:solidFill>
                  <a:schemeClr val="tx1"/>
                </a:solidFill>
              </a:rPr>
              <a:t>Conseil d’examen du prix des médicaments brevetés (CEPMB) : </a:t>
            </a:r>
            <a:br>
              <a:rPr lang="fr-CA" sz="3200" dirty="0" smtClean="0">
                <a:solidFill>
                  <a:schemeClr val="tx1"/>
                </a:solidFill>
              </a:rPr>
            </a:br>
            <a:r>
              <a:rPr lang="fr-CA" sz="2800" i="1" dirty="0" smtClean="0">
                <a:solidFill>
                  <a:schemeClr val="tx1"/>
                </a:solidFill>
              </a:rPr>
              <a:t>25 ans d’expérience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219200" y="304801"/>
            <a:ext cx="7620000" cy="459904"/>
          </a:xfrm>
        </p:spPr>
        <p:txBody>
          <a:bodyPr/>
          <a:lstStyle/>
          <a:p>
            <a:r>
              <a:rPr lang="fr-CA" sz="2300" dirty="0" smtClean="0">
                <a:solidFill>
                  <a:srgbClr val="003366"/>
                </a:solidFill>
              </a:rPr>
              <a:t>Plan de surveillance et d’évaluation des Lignes directrices (suite)</a:t>
            </a:r>
            <a:br>
              <a:rPr lang="fr-CA" sz="2300" dirty="0" smtClean="0">
                <a:solidFill>
                  <a:srgbClr val="003366"/>
                </a:solidFill>
              </a:rPr>
            </a:br>
            <a:r>
              <a:rPr lang="fr-CA" sz="2300" dirty="0" smtClean="0"/>
              <a:t>_________________________________________________________</a:t>
            </a:r>
            <a:br>
              <a:rPr lang="fr-CA" sz="2300" dirty="0" smtClean="0"/>
            </a:br>
            <a:r>
              <a:rPr lang="fr-CA" sz="2300" dirty="0" smtClean="0"/>
              <a:t/>
            </a:r>
            <a:br>
              <a:rPr lang="fr-CA" sz="2300" dirty="0" smtClean="0"/>
            </a:br>
            <a:endParaRPr lang="fr-CA" sz="2300" dirty="0" smtClean="0"/>
          </a:p>
        </p:txBody>
      </p:sp>
      <p:sp>
        <p:nvSpPr>
          <p:cNvPr id="25603" name="Slide Number Placeholder 3"/>
          <p:cNvSpPr>
            <a:spLocks noGrp="1"/>
          </p:cNvSpPr>
          <p:nvPr>
            <p:ph type="sldNum" sz="quarter" idx="10"/>
          </p:nvPr>
        </p:nvSpPr>
        <p:spPr>
          <a:noFill/>
        </p:spPr>
        <p:txBody>
          <a:bodyPr/>
          <a:lstStyle/>
          <a:p>
            <a:fld id="{78438712-289D-458B-AF47-5F429D3E4676}" type="slidenum">
              <a:rPr lang="fr-CA" smtClean="0">
                <a:latin typeface="Arial" pitchFamily="-60" charset="-52"/>
                <a:ea typeface="ＭＳ Ｐゴシック" pitchFamily="-60" charset="-128"/>
                <a:cs typeface="ＭＳ Ｐゴシック" pitchFamily="-60" charset="-128"/>
              </a:rPr>
              <a:pPr/>
              <a:t>10</a:t>
            </a:fld>
            <a:endParaRPr lang="fr-CA" dirty="0" smtClean="0">
              <a:solidFill>
                <a:schemeClr val="tx1"/>
              </a:solidFill>
              <a:latin typeface="Arial" pitchFamily="-60" charset="-52"/>
              <a:ea typeface="ＭＳ Ｐゴシック" pitchFamily="-60" charset="-128"/>
              <a:cs typeface="ＭＳ Ｐゴシック" pitchFamily="-60" charset="-128"/>
            </a:endParaRPr>
          </a:p>
        </p:txBody>
      </p:sp>
      <p:graphicFrame>
        <p:nvGraphicFramePr>
          <p:cNvPr id="6" name="Content Placeholder 3"/>
          <p:cNvGraphicFramePr>
            <a:graphicFrameLocks/>
          </p:cNvGraphicFramePr>
          <p:nvPr>
            <p:extLst>
              <p:ext uri="{D42A27DB-BD31-4B8C-83A1-F6EECF244321}">
                <p14:modId xmlns:p14="http://schemas.microsoft.com/office/powerpoint/2010/main" val="1530185274"/>
              </p:ext>
            </p:extLst>
          </p:nvPr>
        </p:nvGraphicFramePr>
        <p:xfrm>
          <a:off x="1115616" y="925869"/>
          <a:ext cx="7776864" cy="5081592"/>
        </p:xfrm>
        <a:graphic>
          <a:graphicData uri="http://schemas.openxmlformats.org/drawingml/2006/table">
            <a:tbl>
              <a:tblPr firstRow="1" bandRow="1">
                <a:tableStyleId>{073A0DAA-6AF3-43AB-8588-CEC1D06C72B9}</a:tableStyleId>
              </a:tblPr>
              <a:tblGrid>
                <a:gridCol w="1413975"/>
                <a:gridCol w="2403758"/>
                <a:gridCol w="3959131"/>
              </a:tblGrid>
              <a:tr h="637991">
                <a:tc>
                  <a:txBody>
                    <a:bodyPr/>
                    <a:lstStyle/>
                    <a:p>
                      <a:r>
                        <a:rPr lang="fr-CA" sz="1200" noProof="0" dirty="0" smtClean="0"/>
                        <a:t>Modifications</a:t>
                      </a:r>
                      <a:r>
                        <a:rPr lang="fr-CA" sz="1200" baseline="0" noProof="0" dirty="0" smtClean="0"/>
                        <a:t> aux Lignes directrices</a:t>
                      </a:r>
                      <a:endParaRPr lang="fr-CA" sz="1200" noProof="0" dirty="0">
                        <a:solidFill>
                          <a:srgbClr val="002060"/>
                        </a:solidFill>
                      </a:endParaRPr>
                    </a:p>
                  </a:txBody>
                  <a:tcPr/>
                </a:tc>
                <a:tc>
                  <a:txBody>
                    <a:bodyPr/>
                    <a:lstStyle/>
                    <a:p>
                      <a:r>
                        <a:rPr lang="fr-CA" sz="1200" noProof="0" dirty="0" smtClean="0">
                          <a:solidFill>
                            <a:schemeClr val="bg1"/>
                          </a:solidFill>
                        </a:rPr>
                        <a:t>Justification</a:t>
                      </a:r>
                      <a:endParaRPr lang="fr-CA" sz="1200" noProof="0" dirty="0">
                        <a:solidFill>
                          <a:schemeClr val="bg1"/>
                        </a:solidFill>
                      </a:endParaRPr>
                    </a:p>
                  </a:txBody>
                  <a:tcPr/>
                </a:tc>
                <a:tc>
                  <a:txBody>
                    <a:bodyPr/>
                    <a:lstStyle/>
                    <a:p>
                      <a:r>
                        <a:rPr lang="fr-CA" sz="1200" noProof="0" dirty="0" smtClean="0"/>
                        <a:t>Observations*</a:t>
                      </a:r>
                      <a:endParaRPr lang="fr-CA" sz="1200" noProof="0" dirty="0">
                        <a:solidFill>
                          <a:srgbClr val="002060"/>
                        </a:solidFill>
                      </a:endParaRPr>
                    </a:p>
                  </a:txBody>
                  <a:tcPr/>
                </a:tc>
              </a:tr>
              <a:tr h="1746121">
                <a:tc>
                  <a:txBody>
                    <a:bodyPr/>
                    <a:lstStyle/>
                    <a:p>
                      <a:r>
                        <a:rPr lang="fr-CA" sz="1100" noProof="0" dirty="0" smtClean="0"/>
                        <a:t>Exception des ventes aux grossistes</a:t>
                      </a:r>
                      <a:endParaRPr lang="fr-CA" sz="11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CA" sz="1100" b="0" noProof="0" dirty="0" smtClean="0"/>
                        <a:t> Reconnaître la nature des prix des produits médicamenteux génériques et des rabais</a:t>
                      </a:r>
                    </a:p>
                  </a:txBody>
                  <a:tcPr/>
                </a:tc>
                <a:tc>
                  <a:txBody>
                    <a:bodyPr/>
                    <a:lstStyle/>
                    <a:p>
                      <a:pPr>
                        <a:buFont typeface="Wingdings" pitchFamily="2" charset="2"/>
                        <a:buChar char="§"/>
                      </a:pPr>
                      <a:r>
                        <a:rPr lang="fr-CA" sz="1100" noProof="0" dirty="0" smtClean="0"/>
                        <a:t> Aucun cas où le prix moyen maximal potentiel (PMMP) des grossistes était supérieur au PMMP national (c.-à-d. aucun cas d’exception des ventes aux grossistes)</a:t>
                      </a:r>
                      <a:endParaRPr lang="fr-CA" sz="1100" baseline="0" noProof="0" dirty="0" smtClean="0"/>
                    </a:p>
                    <a:p>
                      <a:pPr marL="268288" indent="0">
                        <a:buFont typeface="Wingdings" pitchFamily="2" charset="2"/>
                        <a:buChar char="§"/>
                      </a:pPr>
                      <a:r>
                        <a:rPr lang="fr-CA" sz="1100" noProof="0" dirty="0" smtClean="0"/>
                        <a:t> On a effectué 62</a:t>
                      </a:r>
                      <a:r>
                        <a:rPr lang="fr-CA" sz="1100" baseline="0" noProof="0" dirty="0" smtClean="0"/>
                        <a:t> examens, dont  </a:t>
                      </a:r>
                    </a:p>
                    <a:p>
                      <a:pPr marL="536575" indent="0">
                        <a:buFont typeface="Wingdings" pitchFamily="2" charset="2"/>
                        <a:buChar char="§"/>
                      </a:pPr>
                      <a:r>
                        <a:rPr lang="fr-CA" sz="1100" baseline="0" noProof="0" dirty="0" smtClean="0"/>
                        <a:t> 60 cas où le PTM des grossistes était inférieur au prix obtenu au moyen du Test de la comparaison du prix au Canada avec le prix international le plus élevé </a:t>
                      </a:r>
                    </a:p>
                    <a:p>
                      <a:pPr marL="536575" indent="0">
                        <a:buFont typeface="Wingdings" pitchFamily="2" charset="2"/>
                        <a:buChar char="§"/>
                      </a:pPr>
                      <a:r>
                        <a:rPr lang="fr-CA" sz="1100" baseline="0" noProof="0" dirty="0" smtClean="0"/>
                        <a:t> 2 cas où il était impossible d’effectuer la comparaison du prix au Canada avec le prix international le plus élevé</a:t>
                      </a:r>
                      <a:endParaRPr lang="fr-CA" sz="1100" noProof="0" dirty="0"/>
                    </a:p>
                  </a:txBody>
                  <a:tcPr/>
                </a:tc>
              </a:tr>
              <a:tr h="1746121">
                <a:tc>
                  <a:txBody>
                    <a:bodyPr/>
                    <a:lstStyle/>
                    <a:p>
                      <a:r>
                        <a:rPr lang="fr-CA" sz="1100" noProof="0" dirty="0" smtClean="0"/>
                        <a:t>Utilisation des prix publics</a:t>
                      </a:r>
                      <a:endParaRPr lang="fr-CA" sz="11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CA" sz="1100" b="0" baseline="0" noProof="0" dirty="0" smtClean="0"/>
                        <a:t> Assurer une application plus équitable et prévisible des Lignes directrices</a:t>
                      </a:r>
                      <a:r>
                        <a:rPr lang="fr-CA" sz="1100" b="0" noProof="0" dirty="0" smtClean="0"/>
                        <a:t> </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CA" sz="1100" b="0" noProof="0" dirty="0" smtClean="0"/>
                        <a:t> Faire preuve d’une plus grande transparence</a:t>
                      </a:r>
                    </a:p>
                  </a:txBody>
                  <a:tcPr/>
                </a:tc>
                <a:tc>
                  <a:txBody>
                    <a:bodyPr/>
                    <a:lstStyle/>
                    <a:p>
                      <a:pPr>
                        <a:buFont typeface="Wingdings" pitchFamily="2" charset="2"/>
                        <a:buChar char="§"/>
                      </a:pPr>
                      <a:r>
                        <a:rPr lang="fr-CA" sz="1100" noProof="0" dirty="0" smtClean="0"/>
                        <a:t> 19 nouveaux produits médicamenteux ont fait l’objet</a:t>
                      </a:r>
                      <a:r>
                        <a:rPr lang="fr-CA" sz="1100" baseline="0" noProof="0" dirty="0" smtClean="0"/>
                        <a:t> du Test de </a:t>
                      </a:r>
                      <a:r>
                        <a:rPr lang="fr-CA" sz="1100" noProof="0" dirty="0" smtClean="0"/>
                        <a:t>la comparaison selon la catégorie thérapeutique</a:t>
                      </a:r>
                      <a:endParaRPr lang="fr-CA" sz="1100" baseline="0" noProof="0" dirty="0" smtClean="0"/>
                    </a:p>
                    <a:p>
                      <a:pPr marL="268288" indent="0">
                        <a:buFont typeface="Wingdings" pitchFamily="2" charset="2"/>
                        <a:buChar char="§"/>
                      </a:pPr>
                      <a:r>
                        <a:rPr lang="fr-CA" sz="1100" noProof="0" dirty="0" smtClean="0"/>
                        <a:t> 11 cas où le prix public du produit de comparaison principal était inférieur au PMNE national, ce qui avait pour résultat un PMMP plus élevé</a:t>
                      </a:r>
                      <a:r>
                        <a:rPr lang="fr-CA" sz="1100" baseline="0" noProof="0" dirty="0" smtClean="0"/>
                        <a:t> </a:t>
                      </a:r>
                    </a:p>
                    <a:p>
                      <a:pPr marL="268288" indent="0">
                        <a:buFont typeface="Wingdings" pitchFamily="2" charset="2"/>
                        <a:buChar char="§"/>
                      </a:pPr>
                      <a:r>
                        <a:rPr lang="fr-CA" sz="1100" baseline="0" noProof="0" dirty="0" smtClean="0"/>
                        <a:t> Pour 6 produits médicamenteux, le produit de comparaison principal n´était pas breveté.</a:t>
                      </a:r>
                    </a:p>
                    <a:p>
                      <a:pPr marL="176213" indent="-176213">
                        <a:buFont typeface="Wingdings" pitchFamily="2" charset="2"/>
                        <a:buChar char="§"/>
                      </a:pPr>
                      <a:r>
                        <a:rPr lang="fr-CA" sz="1100" baseline="0" noProof="0" dirty="0" smtClean="0"/>
                        <a:t>La source la plus utilisée était l’Association québécoise des pharmaciens propriétaires, suivie de la Régie de l’assurance maladie du Québec. </a:t>
                      </a:r>
                      <a:endParaRPr lang="fr-CA" sz="1100" noProof="0" dirty="0"/>
                    </a:p>
                  </a:txBody>
                  <a:tcPr/>
                </a:tc>
              </a:tr>
              <a:tr h="918219">
                <a:tc>
                  <a:txBody>
                    <a:bodyPr/>
                    <a:lstStyle/>
                    <a:p>
                      <a:r>
                        <a:rPr lang="fr-CA" sz="1100" noProof="0" dirty="0" smtClean="0"/>
                        <a:t>Examens du prix « sur un marché »</a:t>
                      </a:r>
                      <a:endParaRPr lang="fr-CA" sz="11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CA" sz="1100" noProof="0" dirty="0" smtClean="0"/>
                        <a:t> </a:t>
                      </a:r>
                      <a:r>
                        <a:rPr lang="fr-FR" sz="1100" noProof="0" dirty="0" smtClean="0"/>
                        <a:t>S’assurer qu’aucun sous-marché national ne paie des prix excessifs</a:t>
                      </a:r>
                      <a:endParaRPr lang="fr-CA" sz="1100" b="0" noProof="0" dirty="0" smtClean="0">
                        <a:solidFill>
                          <a:schemeClr val="tx1"/>
                        </a:solidFill>
                      </a:endParaRPr>
                    </a:p>
                  </a:txBody>
                  <a:tcPr/>
                </a:tc>
                <a:tc>
                  <a:txBody>
                    <a:bodyPr/>
                    <a:lstStyle/>
                    <a:p>
                      <a:pPr>
                        <a:buFont typeface="Wingdings" pitchFamily="2" charset="2"/>
                        <a:buChar char="§"/>
                      </a:pPr>
                      <a:r>
                        <a:rPr lang="fr-CA" sz="1100" noProof="0" dirty="0" smtClean="0"/>
                        <a:t> Fait l’objet d’un suivi seulement</a:t>
                      </a:r>
                    </a:p>
                    <a:p>
                      <a:pPr>
                        <a:buFont typeface="Wingdings" pitchFamily="2" charset="2"/>
                        <a:buChar char="§"/>
                      </a:pPr>
                      <a:r>
                        <a:rPr lang="fr-CA" sz="1100" baseline="0" noProof="0" dirty="0" smtClean="0"/>
                        <a:t> S’appliquera seulement aux médicaments vendus à partir du 1</a:t>
                      </a:r>
                      <a:r>
                        <a:rPr lang="fr-CA" sz="1100" baseline="30000" noProof="0" dirty="0" smtClean="0"/>
                        <a:t>er</a:t>
                      </a:r>
                      <a:r>
                        <a:rPr lang="fr-CA" sz="1100" baseline="0" noProof="0" dirty="0" smtClean="0"/>
                        <a:t> janvier 2010</a:t>
                      </a:r>
                    </a:p>
                    <a:p>
                      <a:pPr>
                        <a:buFont typeface="Wingdings" pitchFamily="2" charset="2"/>
                        <a:buChar char="§"/>
                      </a:pPr>
                      <a:r>
                        <a:rPr lang="fr-CA" sz="1100" baseline="0" noProof="0" dirty="0" smtClean="0"/>
                        <a:t> Sera appliqué au moment du lancement et lorsque la tenue d’une enquête est justifiée</a:t>
                      </a:r>
                      <a:endParaRPr lang="fr-CA" sz="1100" noProof="0" dirty="0" smtClean="0"/>
                    </a:p>
                  </a:txBody>
                  <a:tcPr/>
                </a:tc>
              </a:tr>
            </a:tbl>
          </a:graphicData>
        </a:graphic>
      </p:graphicFrame>
    </p:spTree>
    <p:extLst>
      <p:ext uri="{BB962C8B-B14F-4D97-AF65-F5344CB8AC3E}">
        <p14:creationId xmlns:p14="http://schemas.microsoft.com/office/powerpoint/2010/main" val="4009067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219200" y="304800"/>
            <a:ext cx="7620000" cy="714375"/>
          </a:xfrm>
        </p:spPr>
        <p:txBody>
          <a:bodyPr/>
          <a:lstStyle/>
          <a:p>
            <a:r>
              <a:rPr lang="fr-CA" sz="2800" dirty="0" smtClean="0">
                <a:solidFill>
                  <a:schemeClr val="tx1"/>
                </a:solidFill>
              </a:rPr>
              <a:t>Statistiques relatives à la réglementation</a:t>
            </a:r>
            <a:br>
              <a:rPr lang="fr-CA" sz="2800" dirty="0" smtClean="0">
                <a:solidFill>
                  <a:schemeClr val="tx1"/>
                </a:solidFill>
              </a:rPr>
            </a:br>
            <a:r>
              <a:rPr lang="fr-CA" sz="2800" dirty="0" smtClean="0"/>
              <a:t>______________________________________________</a:t>
            </a:r>
            <a:br>
              <a:rPr lang="fr-CA" sz="2800" dirty="0" smtClean="0"/>
            </a:br>
            <a:r>
              <a:rPr lang="fr-CA" sz="2800" dirty="0" smtClean="0"/>
              <a:t/>
            </a:r>
            <a:br>
              <a:rPr lang="fr-CA" sz="2800" dirty="0" smtClean="0"/>
            </a:br>
            <a:endParaRPr lang="fr-CA" sz="2800" dirty="0" smtClean="0"/>
          </a:p>
        </p:txBody>
      </p:sp>
      <p:sp>
        <p:nvSpPr>
          <p:cNvPr id="25602" name="Content Placeholder 2"/>
          <p:cNvSpPr>
            <a:spLocks noGrp="1"/>
          </p:cNvSpPr>
          <p:nvPr>
            <p:ph idx="1"/>
          </p:nvPr>
        </p:nvSpPr>
        <p:spPr>
          <a:xfrm>
            <a:off x="1066800" y="1413495"/>
            <a:ext cx="7848600" cy="5399881"/>
          </a:xfrm>
        </p:spPr>
        <p:txBody>
          <a:bodyPr/>
          <a:lstStyle/>
          <a:p>
            <a:pPr marL="457200" lvl="1" indent="-342900">
              <a:buSzPct val="95000"/>
              <a:buFont typeface="Wingdings" pitchFamily="2" charset="2"/>
              <a:buChar char="§"/>
            </a:pPr>
            <a:endParaRPr lang="fr-CA" sz="2400" b="1" dirty="0" smtClean="0">
              <a:solidFill>
                <a:schemeClr val="tx1"/>
              </a:solidFill>
            </a:endParaRPr>
          </a:p>
          <a:p>
            <a:pPr marL="457200" lvl="1" indent="-342900">
              <a:buSzPct val="95000"/>
              <a:buFont typeface="Wingdings" pitchFamily="2" charset="2"/>
              <a:buChar char="§"/>
            </a:pPr>
            <a:endParaRPr lang="fr-CA" sz="2400" b="1" dirty="0" smtClean="0">
              <a:solidFill>
                <a:schemeClr val="tx1"/>
              </a:solidFill>
            </a:endParaRPr>
          </a:p>
          <a:p>
            <a:pPr marL="457200" lvl="1" indent="-342900">
              <a:buSzPct val="95000"/>
              <a:buFont typeface="Wingdings" pitchFamily="2" charset="2"/>
              <a:buChar char="§"/>
            </a:pPr>
            <a:endParaRPr lang="fr-CA" sz="2400" b="1" dirty="0" smtClean="0">
              <a:solidFill>
                <a:schemeClr val="tx1"/>
              </a:solidFill>
            </a:endParaRPr>
          </a:p>
          <a:p>
            <a:pPr marL="457200" lvl="1" indent="-342900">
              <a:buSzPct val="95000"/>
              <a:buFont typeface="Wingdings" pitchFamily="2" charset="2"/>
              <a:buChar char="§"/>
            </a:pPr>
            <a:endParaRPr lang="fr-CA" sz="2300" b="1" dirty="0" smtClean="0">
              <a:solidFill>
                <a:schemeClr val="tx1"/>
              </a:solidFill>
            </a:endParaRPr>
          </a:p>
          <a:p>
            <a:pPr marL="457200" lvl="1" indent="-342900">
              <a:buSzPct val="95000"/>
              <a:buFont typeface="Wingdings" pitchFamily="2" charset="2"/>
              <a:buChar char="§"/>
            </a:pPr>
            <a:r>
              <a:rPr lang="fr-CA" sz="2300" b="1" dirty="0" smtClean="0">
                <a:solidFill>
                  <a:schemeClr val="tx1"/>
                </a:solidFill>
              </a:rPr>
              <a:t>De 2000 à 2009, on a lancé sur le marché en moyenne 86 nouveaux produits médicamenteux par année.</a:t>
            </a:r>
          </a:p>
          <a:p>
            <a:pPr marL="457200" lvl="1" indent="-342900">
              <a:buSzPct val="95000"/>
              <a:buFont typeface="Wingdings" pitchFamily="2" charset="2"/>
              <a:buChar char="§"/>
            </a:pPr>
            <a:r>
              <a:rPr lang="fr-CA" sz="2300" b="1" dirty="0" smtClean="0">
                <a:solidFill>
                  <a:schemeClr val="tx1"/>
                </a:solidFill>
              </a:rPr>
              <a:t>Des 109 nouveaux produits médicamenteux lancés sur le marché en 2011 :</a:t>
            </a:r>
          </a:p>
          <a:p>
            <a:pPr marL="749300" lvl="2" indent="-342900">
              <a:buSzPct val="95000"/>
              <a:buFont typeface="Wingdings" pitchFamily="2" charset="2"/>
              <a:buChar char="§"/>
            </a:pPr>
            <a:r>
              <a:rPr lang="fr-CA" b="1" dirty="0" smtClean="0">
                <a:solidFill>
                  <a:schemeClr val="tx1"/>
                </a:solidFill>
              </a:rPr>
              <a:t>79 % d’entre eux étaient conformes aux Lignes directrices;</a:t>
            </a:r>
          </a:p>
          <a:p>
            <a:pPr marL="749300" lvl="2" indent="-342900">
              <a:buSzPct val="95000"/>
              <a:buFont typeface="Wingdings" pitchFamily="2" charset="2"/>
              <a:buChar char="§"/>
            </a:pPr>
            <a:r>
              <a:rPr lang="fr-CA" b="1" dirty="0" smtClean="0">
                <a:solidFill>
                  <a:schemeClr val="tx1"/>
                </a:solidFill>
              </a:rPr>
              <a:t>13 % d’entre eux ont fait l’objet d’une enquête;</a:t>
            </a:r>
          </a:p>
          <a:p>
            <a:pPr marL="749300" lvl="2" indent="-342900">
              <a:buSzPct val="95000"/>
              <a:buFont typeface="Wingdings" pitchFamily="2" charset="2"/>
              <a:buChar char="§"/>
            </a:pPr>
            <a:r>
              <a:rPr lang="fr-CA" b="1" dirty="0" smtClean="0">
                <a:solidFill>
                  <a:schemeClr val="tx1"/>
                </a:solidFill>
              </a:rPr>
              <a:t>8 % d’entre eux n’étaient pas conformes aux Lignes directrices, mais n’ont pas justifié la tenue d’une enquête.</a:t>
            </a:r>
          </a:p>
          <a:p>
            <a:pPr marL="114300" lvl="1" indent="0">
              <a:buSzPct val="95000"/>
              <a:buNone/>
            </a:pPr>
            <a:r>
              <a:rPr lang="fr-CA" sz="2400" b="1" dirty="0" smtClean="0">
                <a:solidFill>
                  <a:schemeClr val="tx1"/>
                </a:solidFill>
              </a:rPr>
              <a:t> </a:t>
            </a:r>
          </a:p>
          <a:p>
            <a:pPr marL="457200" lvl="1" indent="-342900">
              <a:buSzPct val="95000"/>
              <a:buFont typeface="Wingdings" pitchFamily="2" charset="2"/>
              <a:buChar char="§"/>
            </a:pPr>
            <a:endParaRPr lang="fr-CA" b="1" dirty="0" smtClean="0">
              <a:solidFill>
                <a:schemeClr val="tx1"/>
              </a:solidFill>
            </a:endParaRPr>
          </a:p>
        </p:txBody>
      </p:sp>
      <p:sp>
        <p:nvSpPr>
          <p:cNvPr id="25603" name="Slide Number Placeholder 3"/>
          <p:cNvSpPr>
            <a:spLocks noGrp="1"/>
          </p:cNvSpPr>
          <p:nvPr>
            <p:ph type="sldNum" sz="quarter" idx="10"/>
          </p:nvPr>
        </p:nvSpPr>
        <p:spPr>
          <a:noFill/>
        </p:spPr>
        <p:txBody>
          <a:bodyPr/>
          <a:lstStyle/>
          <a:p>
            <a:fld id="{78438712-289D-458B-AF47-5F429D3E4676}" type="slidenum">
              <a:rPr lang="en-US" smtClean="0">
                <a:latin typeface="Arial" pitchFamily="-60" charset="-52"/>
                <a:ea typeface="ＭＳ Ｐゴシック" pitchFamily="-60" charset="-128"/>
                <a:cs typeface="ＭＳ Ｐゴシック" pitchFamily="-60" charset="-128"/>
              </a:rPr>
              <a:pPr/>
              <a:t>11</a:t>
            </a:fld>
            <a:endParaRPr lang="en-US" dirty="0" smtClean="0">
              <a:solidFill>
                <a:schemeClr val="tx1"/>
              </a:solidFill>
              <a:latin typeface="Arial" pitchFamily="-60" charset="-52"/>
              <a:ea typeface="ＭＳ Ｐゴシック" pitchFamily="-60" charset="-128"/>
              <a:cs typeface="ＭＳ Ｐゴシック" pitchFamily="-60"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2076132241"/>
              </p:ext>
            </p:extLst>
          </p:nvPr>
        </p:nvGraphicFramePr>
        <p:xfrm>
          <a:off x="1547664" y="1340768"/>
          <a:ext cx="6096000" cy="15646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endParaRPr lang="fr-CA" noProof="0" dirty="0"/>
                    </a:p>
                  </a:txBody>
                  <a:tc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r>
                        <a:rPr lang="fr-CA" noProof="0" dirty="0" smtClean="0">
                          <a:solidFill>
                            <a:schemeClr val="tx1"/>
                          </a:solidFill>
                        </a:rPr>
                        <a:t>2011</a:t>
                      </a:r>
                      <a:endParaRPr lang="fr-CA" noProof="0" dirty="0">
                        <a:solidFill>
                          <a:schemeClr val="tx1"/>
                        </a:solidFill>
                      </a:endParaRPr>
                    </a:p>
                  </a:txBody>
                  <a:tc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r>
                        <a:rPr lang="fr-CA" noProof="0" dirty="0" smtClean="0">
                          <a:solidFill>
                            <a:schemeClr val="tx1"/>
                          </a:solidFill>
                        </a:rPr>
                        <a:t>2010</a:t>
                      </a:r>
                      <a:endParaRPr lang="fr-CA" noProof="0" dirty="0">
                        <a:solidFill>
                          <a:schemeClr val="tx1"/>
                        </a:solidFill>
                      </a:endParaRPr>
                    </a:p>
                  </a:txBody>
                  <a:tc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r>
              <a:tr h="370840">
                <a:tc>
                  <a:txBody>
                    <a:bodyPr/>
                    <a:lstStyle/>
                    <a:p>
                      <a:r>
                        <a:rPr lang="fr-CA" sz="1600" b="1" noProof="0" dirty="0" smtClean="0"/>
                        <a:t>Nouveaux produits médicamenteux lancés sur le marché</a:t>
                      </a:r>
                      <a:endParaRPr lang="fr-CA" sz="1600" b="1" baseline="0" noProof="0" dirty="0" smtClean="0"/>
                    </a:p>
                  </a:txBody>
                  <a:tc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r>
                        <a:rPr lang="fr-CA" noProof="0" dirty="0" smtClean="0"/>
                        <a:t>109</a:t>
                      </a:r>
                      <a:endParaRPr lang="fr-CA" noProof="0" dirty="0"/>
                    </a:p>
                  </a:txBody>
                  <a:tc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r>
                        <a:rPr lang="fr-CA" noProof="0" dirty="0" smtClean="0"/>
                        <a:t>68</a:t>
                      </a:r>
                      <a:endParaRPr lang="fr-CA" noProof="0" dirty="0"/>
                    </a:p>
                  </a:txBody>
                  <a:tc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r>
              <a:tr h="370840">
                <a:tc>
                  <a:txBody>
                    <a:bodyPr/>
                    <a:lstStyle/>
                    <a:p>
                      <a:r>
                        <a:rPr lang="fr-CA" sz="1600" b="1" noProof="0" dirty="0" smtClean="0"/>
                        <a:t>Nombre d’enquêtes</a:t>
                      </a:r>
                      <a:endParaRPr lang="fr-CA" sz="1600" b="1" noProof="0" dirty="0"/>
                    </a:p>
                  </a:txBody>
                  <a:tc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r>
                        <a:rPr lang="fr-CA" noProof="0" dirty="0" smtClean="0"/>
                        <a:t>69</a:t>
                      </a:r>
                      <a:endParaRPr lang="fr-CA" noProof="0" dirty="0"/>
                    </a:p>
                  </a:txBody>
                  <a:tc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r>
                        <a:rPr lang="fr-CA" noProof="0" dirty="0" smtClean="0"/>
                        <a:t>87</a:t>
                      </a:r>
                      <a:endParaRPr lang="fr-CA" noProof="0" dirty="0"/>
                    </a:p>
                  </a:txBody>
                  <a:tc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r>
            </a:tbl>
          </a:graphicData>
        </a:graphic>
      </p:graphicFrame>
    </p:spTree>
    <p:extLst>
      <p:ext uri="{BB962C8B-B14F-4D97-AF65-F5344CB8AC3E}">
        <p14:creationId xmlns:p14="http://schemas.microsoft.com/office/powerpoint/2010/main" val="2272041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fr-CA" sz="2400" dirty="0" smtClean="0">
                <a:solidFill>
                  <a:schemeClr val="tx1"/>
                </a:solidFill>
              </a:rPr>
              <a:t>Statistiques relatives à la réglementation : Engagements de conformité volontaire et ordonnances du Conseil de 2008 à 2012 </a:t>
            </a:r>
            <a:r>
              <a:rPr lang="en-US" sz="2800" dirty="0" smtClean="0">
                <a:solidFill>
                  <a:schemeClr val="tx1"/>
                </a:solidFill>
              </a:rPr>
              <a:t/>
            </a:r>
            <a:br>
              <a:rPr lang="en-US" sz="2800" dirty="0" smtClean="0">
                <a:solidFill>
                  <a:schemeClr val="tx1"/>
                </a:solidFill>
              </a:rPr>
            </a:br>
            <a:r>
              <a:rPr lang="en-US" sz="2800" dirty="0" smtClean="0"/>
              <a:t>________________________________________________</a:t>
            </a:r>
            <a:br>
              <a:rPr lang="en-US" sz="2800" dirty="0" smtClean="0"/>
            </a:br>
            <a:r>
              <a:rPr lang="en-US" sz="2800" dirty="0" smtClean="0"/>
              <a:t/>
            </a:r>
            <a:br>
              <a:rPr lang="en-US" sz="2800" dirty="0" smtClean="0"/>
            </a:br>
            <a:endParaRPr lang="en-US" sz="2800" dirty="0" smtClean="0"/>
          </a:p>
        </p:txBody>
      </p:sp>
      <p:sp>
        <p:nvSpPr>
          <p:cNvPr id="27650" name="Content Placeholder 2"/>
          <p:cNvSpPr>
            <a:spLocks noGrp="1"/>
          </p:cNvSpPr>
          <p:nvPr>
            <p:ph idx="1"/>
          </p:nvPr>
        </p:nvSpPr>
        <p:spPr>
          <a:xfrm>
            <a:off x="1115616" y="1412776"/>
            <a:ext cx="7848600" cy="4536504"/>
          </a:xfrm>
        </p:spPr>
        <p:txBody>
          <a:bodyPr/>
          <a:lstStyle/>
          <a:p>
            <a:pPr marL="342900" lvl="1" indent="0">
              <a:buNone/>
            </a:pPr>
            <a:endParaRPr lang="en-US" dirty="0" smtClean="0">
              <a:solidFill>
                <a:schemeClr val="tx1"/>
              </a:solidFill>
            </a:endParaRPr>
          </a:p>
          <a:p>
            <a:pPr marL="342900" lvl="1" indent="0">
              <a:buNone/>
            </a:pPr>
            <a:endParaRPr lang="en-US" dirty="0">
              <a:solidFill>
                <a:schemeClr val="tx1"/>
              </a:solidFill>
            </a:endParaRPr>
          </a:p>
          <a:p>
            <a:pPr>
              <a:buFont typeface="Wingdings" pitchFamily="2" charset="2"/>
              <a:buChar char="§"/>
            </a:pPr>
            <a:endParaRPr lang="en-US" dirty="0" smtClean="0">
              <a:solidFill>
                <a:schemeClr val="tx1"/>
              </a:solidFill>
            </a:endParaRPr>
          </a:p>
        </p:txBody>
      </p:sp>
      <p:sp>
        <p:nvSpPr>
          <p:cNvPr id="2" name="Slide Number Placeholder 1"/>
          <p:cNvSpPr>
            <a:spLocks noGrp="1"/>
          </p:cNvSpPr>
          <p:nvPr>
            <p:ph type="sldNum" sz="quarter" idx="10"/>
          </p:nvPr>
        </p:nvSpPr>
        <p:spPr/>
        <p:txBody>
          <a:bodyPr/>
          <a:lstStyle/>
          <a:p>
            <a:fld id="{9AE01BED-D8E1-49C6-9412-EC47A3C5ABFB}" type="slidenum">
              <a:rPr lang="en-US" smtClean="0">
                <a:solidFill>
                  <a:srgbClr val="FFFFFF"/>
                </a:solidFill>
              </a:rPr>
              <a:pPr/>
              <a:t>12</a:t>
            </a:fld>
            <a:endParaRPr lang="en-US" dirty="0">
              <a:solidFill>
                <a:srgbClr val="FFFF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06353786"/>
              </p:ext>
            </p:extLst>
          </p:nvPr>
        </p:nvGraphicFramePr>
        <p:xfrm>
          <a:off x="1547664" y="1556792"/>
          <a:ext cx="5688632" cy="4376080"/>
        </p:xfrm>
        <a:graphic>
          <a:graphicData uri="http://schemas.openxmlformats.org/drawingml/2006/table">
            <a:tbl>
              <a:tblPr firstRow="1" bandRow="1">
                <a:tableStyleId>{9D7B26C5-4107-4FEC-AEDC-1716B250A1EF}</a:tableStyleId>
              </a:tblPr>
              <a:tblGrid>
                <a:gridCol w="1422158"/>
                <a:gridCol w="1422158"/>
                <a:gridCol w="1422158"/>
                <a:gridCol w="1422158"/>
              </a:tblGrid>
              <a:tr h="1112215">
                <a:tc>
                  <a:txBody>
                    <a:bodyPr/>
                    <a:lstStyle/>
                    <a:p>
                      <a:pPr algn="ctr"/>
                      <a:r>
                        <a:rPr lang="fr-CA" sz="2000" b="1" noProof="0" dirty="0" smtClean="0"/>
                        <a:t>Année</a:t>
                      </a:r>
                      <a:endParaRPr lang="fr-CA" sz="2000" b="1" noProof="0" dirty="0"/>
                    </a:p>
                  </a:txBody>
                  <a:tcPr>
                    <a:gradFill>
                      <a:gsLst>
                        <a:gs pos="0">
                          <a:schemeClr val="tx1">
                            <a:lumMod val="60000"/>
                            <a:lumOff val="4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fr-CA" sz="1600" b="1" noProof="0" dirty="0" smtClean="0"/>
                        <a:t>Nombre </a:t>
                      </a:r>
                      <a:r>
                        <a:rPr lang="fr-CA" sz="1600" b="1" baseline="0" noProof="0" dirty="0" smtClean="0"/>
                        <a:t>d’Engagements</a:t>
                      </a:r>
                      <a:endParaRPr lang="fr-CA" sz="1600" b="1" noProof="0" dirty="0"/>
                    </a:p>
                  </a:txBody>
                  <a:tcPr>
                    <a:gradFill>
                      <a:gsLst>
                        <a:gs pos="0">
                          <a:schemeClr val="tx1">
                            <a:lumMod val="60000"/>
                            <a:lumOff val="4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fr-CA" sz="1600" b="1" noProof="0" dirty="0" smtClean="0"/>
                        <a:t>Nombre d’ordonnances</a:t>
                      </a:r>
                      <a:endParaRPr lang="fr-CA" sz="1600" b="1" noProof="0" dirty="0"/>
                    </a:p>
                  </a:txBody>
                  <a:tcPr>
                    <a:gradFill>
                      <a:gsLst>
                        <a:gs pos="0">
                          <a:schemeClr val="tx1">
                            <a:lumMod val="60000"/>
                            <a:lumOff val="4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fr-CA" sz="2000" b="1" noProof="0" dirty="0" smtClean="0"/>
                        <a:t>Paiements</a:t>
                      </a:r>
                      <a:r>
                        <a:rPr lang="fr-CA" sz="2000" b="1" baseline="0" noProof="0" dirty="0" smtClean="0"/>
                        <a:t> de recettes excessives</a:t>
                      </a:r>
                      <a:endParaRPr lang="fr-CA" sz="2000" b="1" noProof="0" dirty="0"/>
                    </a:p>
                  </a:txBody>
                  <a:tcPr>
                    <a:gradFill>
                      <a:gsLst>
                        <a:gs pos="0">
                          <a:schemeClr val="tx1">
                            <a:lumMod val="60000"/>
                            <a:lumOff val="40000"/>
                          </a:schemeClr>
                        </a:gs>
                        <a:gs pos="50000">
                          <a:schemeClr val="accent1">
                            <a:tint val="44500"/>
                            <a:satMod val="160000"/>
                          </a:schemeClr>
                        </a:gs>
                        <a:gs pos="100000">
                          <a:schemeClr val="accent1">
                            <a:tint val="23500"/>
                            <a:satMod val="160000"/>
                          </a:schemeClr>
                        </a:gs>
                      </a:gsLst>
                      <a:lin ang="5400000" scaled="0"/>
                    </a:gradFill>
                  </a:tcPr>
                </a:tc>
              </a:tr>
              <a:tr h="652773">
                <a:tc>
                  <a:txBody>
                    <a:bodyPr/>
                    <a:lstStyle/>
                    <a:p>
                      <a:pPr algn="ctr">
                        <a:lnSpc>
                          <a:spcPct val="115000"/>
                        </a:lnSpc>
                        <a:spcAft>
                          <a:spcPts val="0"/>
                        </a:spcAft>
                      </a:pPr>
                      <a:r>
                        <a:rPr lang="en-CA" sz="1800" b="1" dirty="0" smtClean="0">
                          <a:effectLst/>
                          <a:latin typeface="Calibri"/>
                          <a:ea typeface="Calibri"/>
                          <a:cs typeface="Times New Roman"/>
                        </a:rPr>
                        <a:t>2008</a:t>
                      </a:r>
                      <a:endParaRPr lang="en-CA" sz="1800" b="1" dirty="0">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kern="1200" dirty="0" smtClean="0">
                          <a:solidFill>
                            <a:schemeClr val="tx1"/>
                          </a:solidFill>
                          <a:effectLst/>
                          <a:latin typeface="Calibri" pitchFamily="34" charset="0"/>
                          <a:ea typeface="+mn-ea"/>
                          <a:cs typeface="Calibri" pitchFamily="34" charset="0"/>
                        </a:rPr>
                        <a:t>6</a:t>
                      </a:r>
                      <a:endParaRPr lang="en-CA" sz="1800" dirty="0">
                        <a:effectLst/>
                        <a:latin typeface="Calibri" pitchFamily="34" charset="0"/>
                        <a:ea typeface="Calibri"/>
                        <a:cs typeface="Calibri" pitchFamily="34" charset="0"/>
                      </a:endParaRPr>
                    </a:p>
                  </a:txBody>
                  <a:tcPr marL="68580" marR="68580" marT="0" marB="0"/>
                </a:tc>
                <a:tc>
                  <a:txBody>
                    <a:bodyPr/>
                    <a:lstStyle/>
                    <a:p>
                      <a:pPr algn="ctr">
                        <a:lnSpc>
                          <a:spcPct val="115000"/>
                        </a:lnSpc>
                        <a:spcAft>
                          <a:spcPts val="0"/>
                        </a:spcAft>
                      </a:pPr>
                      <a:r>
                        <a:rPr lang="en-CA" sz="1800" dirty="0" smtClean="0">
                          <a:effectLst/>
                          <a:latin typeface="Calibri"/>
                          <a:ea typeface="Calibri"/>
                          <a:cs typeface="Times New Roman"/>
                        </a:rPr>
                        <a:t>1</a:t>
                      </a:r>
                      <a:endParaRPr lang="en-C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CA" sz="1800" dirty="0" smtClean="0">
                          <a:effectLst/>
                          <a:latin typeface="Calibri"/>
                          <a:ea typeface="Calibri"/>
                          <a:cs typeface="Times New Roman"/>
                        </a:rPr>
                        <a:t>25,5 M$</a:t>
                      </a:r>
                      <a:endParaRPr lang="en-CA" sz="1800" dirty="0">
                        <a:effectLst/>
                        <a:latin typeface="Calibri"/>
                        <a:ea typeface="Calibri"/>
                        <a:cs typeface="Times New Roman"/>
                      </a:endParaRPr>
                    </a:p>
                  </a:txBody>
                  <a:tcPr marL="68580" marR="68580" marT="0" marB="0"/>
                </a:tc>
              </a:tr>
              <a:tr h="652773">
                <a:tc>
                  <a:txBody>
                    <a:bodyPr/>
                    <a:lstStyle/>
                    <a:p>
                      <a:pPr algn="ctr">
                        <a:lnSpc>
                          <a:spcPct val="115000"/>
                        </a:lnSpc>
                        <a:spcAft>
                          <a:spcPts val="0"/>
                        </a:spcAft>
                      </a:pPr>
                      <a:r>
                        <a:rPr lang="fr-CA" sz="1800" b="1" dirty="0">
                          <a:effectLst/>
                          <a:latin typeface="Calibri"/>
                          <a:ea typeface="Calibri"/>
                          <a:cs typeface="Times New Roman"/>
                        </a:rPr>
                        <a:t>2009</a:t>
                      </a:r>
                      <a:endParaRPr lang="en-C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CA" sz="1800" dirty="0">
                          <a:effectLst/>
                          <a:latin typeface="Calibri"/>
                          <a:ea typeface="Calibri"/>
                          <a:cs typeface="Times New Roman"/>
                        </a:rPr>
                        <a:t>10</a:t>
                      </a:r>
                      <a:endParaRPr lang="en-C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CA" sz="1800" dirty="0">
                          <a:effectLst/>
                          <a:latin typeface="Calibri"/>
                          <a:ea typeface="Calibri"/>
                          <a:cs typeface="Times New Roman"/>
                        </a:rPr>
                        <a:t>1</a:t>
                      </a:r>
                      <a:endParaRPr lang="en-C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CA" sz="1800" dirty="0" smtClean="0">
                          <a:effectLst/>
                          <a:latin typeface="Calibri"/>
                          <a:ea typeface="Calibri"/>
                          <a:cs typeface="Times New Roman"/>
                        </a:rPr>
                        <a:t>37,3 M$</a:t>
                      </a:r>
                      <a:endParaRPr lang="en-CA" sz="1800" dirty="0">
                        <a:effectLst/>
                        <a:latin typeface="Calibri"/>
                        <a:ea typeface="Calibri"/>
                        <a:cs typeface="Times New Roman"/>
                      </a:endParaRPr>
                    </a:p>
                  </a:txBody>
                  <a:tcPr marL="68580" marR="68580" marT="0" marB="0"/>
                </a:tc>
              </a:tr>
              <a:tr h="652773">
                <a:tc>
                  <a:txBody>
                    <a:bodyPr/>
                    <a:lstStyle/>
                    <a:p>
                      <a:pPr algn="ctr">
                        <a:lnSpc>
                          <a:spcPct val="115000"/>
                        </a:lnSpc>
                        <a:spcAft>
                          <a:spcPts val="0"/>
                        </a:spcAft>
                      </a:pPr>
                      <a:r>
                        <a:rPr lang="fr-CA" sz="1800" b="1" dirty="0">
                          <a:effectLst/>
                          <a:latin typeface="Calibri"/>
                          <a:ea typeface="Calibri"/>
                          <a:cs typeface="Times New Roman"/>
                        </a:rPr>
                        <a:t>2010</a:t>
                      </a:r>
                      <a:endParaRPr lang="en-C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CA" sz="1800" dirty="0">
                          <a:effectLst/>
                          <a:latin typeface="Calibri"/>
                          <a:ea typeface="Calibri"/>
                          <a:cs typeface="Times New Roman"/>
                        </a:rPr>
                        <a:t>12</a:t>
                      </a:r>
                      <a:endParaRPr lang="en-C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CA" sz="1800" dirty="0">
                          <a:effectLst/>
                          <a:latin typeface="Calibri"/>
                          <a:ea typeface="Calibri"/>
                          <a:cs typeface="Times New Roman"/>
                        </a:rPr>
                        <a:t>3</a:t>
                      </a:r>
                      <a:endParaRPr lang="en-C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CA" sz="1800" dirty="0" smtClean="0">
                          <a:effectLst/>
                          <a:latin typeface="Calibri"/>
                          <a:ea typeface="Calibri"/>
                          <a:cs typeface="Times New Roman"/>
                        </a:rPr>
                        <a:t>13,2 M$</a:t>
                      </a:r>
                      <a:endParaRPr lang="en-CA" sz="1800" dirty="0">
                        <a:effectLst/>
                        <a:latin typeface="Calibri"/>
                        <a:ea typeface="Calibri"/>
                        <a:cs typeface="Times New Roman"/>
                      </a:endParaRPr>
                    </a:p>
                  </a:txBody>
                  <a:tcPr marL="68580" marR="68580" marT="0" marB="0"/>
                </a:tc>
              </a:tr>
              <a:tr h="652773">
                <a:tc>
                  <a:txBody>
                    <a:bodyPr/>
                    <a:lstStyle/>
                    <a:p>
                      <a:pPr algn="ctr">
                        <a:lnSpc>
                          <a:spcPct val="115000"/>
                        </a:lnSpc>
                        <a:spcAft>
                          <a:spcPts val="0"/>
                        </a:spcAft>
                      </a:pPr>
                      <a:r>
                        <a:rPr lang="fr-CA" sz="1800" b="1" dirty="0">
                          <a:effectLst/>
                          <a:latin typeface="Calibri"/>
                          <a:ea typeface="Calibri"/>
                          <a:cs typeface="Times New Roman"/>
                        </a:rPr>
                        <a:t>2011</a:t>
                      </a:r>
                      <a:endParaRPr lang="en-C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CA" sz="1800" dirty="0">
                          <a:effectLst/>
                          <a:latin typeface="Calibri"/>
                          <a:ea typeface="Calibri"/>
                          <a:cs typeface="Times New Roman"/>
                        </a:rPr>
                        <a:t>9</a:t>
                      </a:r>
                      <a:endParaRPr lang="en-C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CA" sz="1800" dirty="0">
                          <a:effectLst/>
                          <a:latin typeface="Calibri"/>
                          <a:ea typeface="Calibri"/>
                          <a:cs typeface="Times New Roman"/>
                        </a:rPr>
                        <a:t>1</a:t>
                      </a:r>
                      <a:endParaRPr lang="en-C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CA" sz="1800" dirty="0" smtClean="0">
                          <a:effectLst/>
                          <a:latin typeface="Calibri"/>
                          <a:ea typeface="Calibri"/>
                          <a:cs typeface="Times New Roman"/>
                        </a:rPr>
                        <a:t>0,9 M$</a:t>
                      </a:r>
                      <a:endParaRPr lang="en-CA" sz="1800" dirty="0">
                        <a:effectLst/>
                        <a:latin typeface="Calibri"/>
                        <a:ea typeface="Calibri"/>
                        <a:cs typeface="Times New Roman"/>
                      </a:endParaRPr>
                    </a:p>
                  </a:txBody>
                  <a:tcPr marL="68580" marR="68580" marT="0" marB="0"/>
                </a:tc>
              </a:tr>
              <a:tr h="652773">
                <a:tc>
                  <a:txBody>
                    <a:bodyPr/>
                    <a:lstStyle/>
                    <a:p>
                      <a:pPr algn="ctr">
                        <a:lnSpc>
                          <a:spcPct val="115000"/>
                        </a:lnSpc>
                        <a:spcAft>
                          <a:spcPts val="0"/>
                        </a:spcAft>
                      </a:pPr>
                      <a:r>
                        <a:rPr lang="fr-CA" sz="1800" b="1" dirty="0" smtClean="0">
                          <a:effectLst/>
                          <a:latin typeface="Calibri"/>
                          <a:ea typeface="Calibri"/>
                          <a:cs typeface="Times New Roman"/>
                        </a:rPr>
                        <a:t>2012</a:t>
                      </a:r>
                    </a:p>
                    <a:p>
                      <a:pPr algn="ctr">
                        <a:lnSpc>
                          <a:spcPct val="115000"/>
                        </a:lnSpc>
                        <a:spcAft>
                          <a:spcPts val="0"/>
                        </a:spcAft>
                      </a:pPr>
                      <a:r>
                        <a:rPr lang="fr-CA" sz="1200" b="1" dirty="0" smtClean="0">
                          <a:effectLst/>
                          <a:latin typeface="Calibri"/>
                          <a:ea typeface="Calibri"/>
                          <a:cs typeface="Times New Roman"/>
                        </a:rPr>
                        <a:t>(31 mai)</a:t>
                      </a:r>
                      <a:endParaRPr lang="en-CA"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CA" sz="1800" dirty="0">
                          <a:effectLst/>
                          <a:latin typeface="Calibri"/>
                          <a:ea typeface="Calibri"/>
                          <a:cs typeface="Times New Roman"/>
                        </a:rPr>
                        <a:t>6</a:t>
                      </a:r>
                      <a:endParaRPr lang="en-C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CA" sz="1800" dirty="0">
                          <a:effectLst/>
                          <a:latin typeface="Calibri"/>
                          <a:ea typeface="Calibri"/>
                          <a:cs typeface="Times New Roman"/>
                        </a:rPr>
                        <a:t>1</a:t>
                      </a:r>
                      <a:endParaRPr lang="en-C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CA" sz="1800" dirty="0" smtClean="0">
                          <a:effectLst/>
                          <a:latin typeface="Calibri"/>
                          <a:ea typeface="Calibri"/>
                          <a:cs typeface="Times New Roman"/>
                        </a:rPr>
                        <a:t>12,1 M$</a:t>
                      </a:r>
                      <a:endParaRPr lang="en-CA"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249718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fr-CA" sz="2800" dirty="0" smtClean="0">
                <a:solidFill>
                  <a:schemeClr val="tx1"/>
                </a:solidFill>
              </a:rPr>
              <a:t>Mise à jour sur les audiences</a:t>
            </a:r>
            <a:br>
              <a:rPr lang="fr-CA" sz="2800" dirty="0" smtClean="0">
                <a:solidFill>
                  <a:schemeClr val="tx1"/>
                </a:solidFill>
              </a:rPr>
            </a:br>
            <a:r>
              <a:rPr lang="fr-CA" sz="2800" dirty="0" smtClean="0"/>
              <a:t>________________________________________________</a:t>
            </a:r>
            <a:br>
              <a:rPr lang="fr-CA" sz="2800" dirty="0" smtClean="0"/>
            </a:br>
            <a:r>
              <a:rPr lang="fr-CA" sz="2800" dirty="0" smtClean="0"/>
              <a:t/>
            </a:r>
            <a:br>
              <a:rPr lang="fr-CA" sz="2800" dirty="0" smtClean="0"/>
            </a:br>
            <a:endParaRPr lang="fr-CA" sz="2800" dirty="0" smtClean="0"/>
          </a:p>
        </p:txBody>
      </p:sp>
      <p:sp>
        <p:nvSpPr>
          <p:cNvPr id="27650" name="Content Placeholder 2"/>
          <p:cNvSpPr>
            <a:spLocks noGrp="1"/>
          </p:cNvSpPr>
          <p:nvPr>
            <p:ph idx="1"/>
          </p:nvPr>
        </p:nvSpPr>
        <p:spPr>
          <a:xfrm>
            <a:off x="1115616" y="1052736"/>
            <a:ext cx="7848600" cy="5040560"/>
          </a:xfrm>
        </p:spPr>
        <p:txBody>
          <a:bodyPr/>
          <a:lstStyle/>
          <a:p>
            <a:pPr>
              <a:buFont typeface="Wingdings" pitchFamily="2" charset="2"/>
              <a:buChar char="§"/>
            </a:pPr>
            <a:r>
              <a:rPr lang="fr-CA" sz="2300" dirty="0" smtClean="0">
                <a:solidFill>
                  <a:schemeClr val="tx1"/>
                </a:solidFill>
              </a:rPr>
              <a:t>Affaires devant le Conseil</a:t>
            </a:r>
          </a:p>
          <a:p>
            <a:pPr lvl="1">
              <a:buFont typeface="Wingdings" pitchFamily="2" charset="2"/>
              <a:buChar char="§"/>
            </a:pPr>
            <a:r>
              <a:rPr lang="fr-CA" dirty="0" smtClean="0">
                <a:solidFill>
                  <a:schemeClr val="tx1"/>
                </a:solidFill>
              </a:rPr>
              <a:t>Affaires en cours</a:t>
            </a:r>
          </a:p>
          <a:p>
            <a:pPr lvl="2">
              <a:buFont typeface="Wingdings" pitchFamily="2" charset="2"/>
              <a:buChar char="§"/>
            </a:pPr>
            <a:r>
              <a:rPr lang="fr-CA" i="1" dirty="0" smtClean="0">
                <a:solidFill>
                  <a:schemeClr val="tx1"/>
                </a:solidFill>
              </a:rPr>
              <a:t>Apotex Inc. </a:t>
            </a:r>
            <a:r>
              <a:rPr lang="fr-CA" dirty="0" smtClean="0">
                <a:solidFill>
                  <a:schemeClr val="tx1"/>
                </a:solidFill>
              </a:rPr>
              <a:t>(défaut de présenter ses rapports)</a:t>
            </a:r>
          </a:p>
          <a:p>
            <a:pPr lvl="2">
              <a:buFont typeface="Wingdings" pitchFamily="2" charset="2"/>
              <a:buChar char="§"/>
            </a:pPr>
            <a:r>
              <a:rPr lang="fr-CA" i="1" dirty="0" smtClean="0">
                <a:solidFill>
                  <a:schemeClr val="tx1"/>
                </a:solidFill>
              </a:rPr>
              <a:t>Apo-Salvent exempt de CFC</a:t>
            </a:r>
          </a:p>
          <a:p>
            <a:pPr lvl="1">
              <a:buFont typeface="Wingdings" pitchFamily="2" charset="2"/>
              <a:buChar char="§"/>
            </a:pPr>
            <a:r>
              <a:rPr lang="fr-CA" dirty="0" smtClean="0">
                <a:solidFill>
                  <a:schemeClr val="tx1"/>
                </a:solidFill>
              </a:rPr>
              <a:t>Décisions en instance</a:t>
            </a:r>
          </a:p>
          <a:p>
            <a:pPr lvl="2">
              <a:buFont typeface="Wingdings" pitchFamily="2" charset="2"/>
              <a:buChar char="§"/>
            </a:pPr>
            <a:r>
              <a:rPr lang="fr-CA" i="1" dirty="0" smtClean="0">
                <a:solidFill>
                  <a:schemeClr val="tx1"/>
                </a:solidFill>
              </a:rPr>
              <a:t>Sandoz Inc.</a:t>
            </a:r>
            <a:r>
              <a:rPr lang="fr-CA" dirty="0" smtClean="0">
                <a:solidFill>
                  <a:schemeClr val="tx1"/>
                </a:solidFill>
              </a:rPr>
              <a:t> (défaut de présenter ses rapports)</a:t>
            </a:r>
          </a:p>
          <a:p>
            <a:pPr lvl="2">
              <a:buFont typeface="Wingdings" pitchFamily="2" charset="2"/>
              <a:buChar char="§"/>
            </a:pPr>
            <a:r>
              <a:rPr lang="fr-CA" i="1" dirty="0" smtClean="0">
                <a:solidFill>
                  <a:schemeClr val="tx1"/>
                </a:solidFill>
              </a:rPr>
              <a:t>Pentacel et Quadracel</a:t>
            </a:r>
            <a:r>
              <a:rPr lang="fr-CA" dirty="0" smtClean="0">
                <a:solidFill>
                  <a:schemeClr val="tx1"/>
                </a:solidFill>
              </a:rPr>
              <a:t> (réexamen des raisons des mesures correctives)</a:t>
            </a:r>
          </a:p>
          <a:p>
            <a:pPr>
              <a:buFont typeface="Wingdings" pitchFamily="2" charset="2"/>
              <a:buChar char="§"/>
            </a:pPr>
            <a:r>
              <a:rPr lang="fr-CA" sz="2300" dirty="0" smtClean="0">
                <a:solidFill>
                  <a:schemeClr val="tx1"/>
                </a:solidFill>
              </a:rPr>
              <a:t>Appels interjetés auprès de la Cour fédérale – Révision judiciaire</a:t>
            </a:r>
          </a:p>
          <a:p>
            <a:pPr lvl="1">
              <a:buFont typeface="Wingdings" pitchFamily="2" charset="2"/>
              <a:buChar char="§"/>
            </a:pPr>
            <a:r>
              <a:rPr lang="fr-CA" i="1" dirty="0" smtClean="0">
                <a:solidFill>
                  <a:schemeClr val="tx1"/>
                </a:solidFill>
              </a:rPr>
              <a:t>ratiopharm Inc.</a:t>
            </a:r>
            <a:r>
              <a:rPr lang="fr-CA" dirty="0" smtClean="0">
                <a:solidFill>
                  <a:schemeClr val="tx1"/>
                </a:solidFill>
              </a:rPr>
              <a:t>; </a:t>
            </a:r>
            <a:r>
              <a:rPr lang="fr-CA" i="1" dirty="0" smtClean="0">
                <a:solidFill>
                  <a:schemeClr val="tx1"/>
                </a:solidFill>
              </a:rPr>
              <a:t>ratio-Salbutamol HFA</a:t>
            </a:r>
            <a:r>
              <a:rPr lang="fr-CA" dirty="0" smtClean="0">
                <a:solidFill>
                  <a:schemeClr val="tx1"/>
                </a:solidFill>
              </a:rPr>
              <a:t>; </a:t>
            </a:r>
            <a:r>
              <a:rPr lang="fr-CA" i="1" dirty="0" smtClean="0">
                <a:solidFill>
                  <a:schemeClr val="tx1"/>
                </a:solidFill>
              </a:rPr>
              <a:t>Copaxone </a:t>
            </a:r>
            <a:r>
              <a:rPr lang="fr-CA" dirty="0" smtClean="0">
                <a:solidFill>
                  <a:schemeClr val="tx1"/>
                </a:solidFill>
              </a:rPr>
              <a:t>(réexamen)</a:t>
            </a:r>
          </a:p>
          <a:p>
            <a:pPr>
              <a:buFont typeface="Wingdings" pitchFamily="2" charset="2"/>
              <a:buChar char="§"/>
            </a:pPr>
            <a:r>
              <a:rPr lang="fr-CA" sz="2300" dirty="0" smtClean="0">
                <a:solidFill>
                  <a:schemeClr val="tx1"/>
                </a:solidFill>
              </a:rPr>
              <a:t>Affaire devant la Cour suprême du Canada en 2011</a:t>
            </a:r>
          </a:p>
          <a:p>
            <a:pPr lvl="1">
              <a:buFont typeface="Wingdings" pitchFamily="2" charset="2"/>
              <a:buChar char="§"/>
            </a:pPr>
            <a:r>
              <a:rPr lang="fr-CA" i="1" dirty="0" smtClean="0">
                <a:solidFill>
                  <a:schemeClr val="tx1"/>
                </a:solidFill>
              </a:rPr>
              <a:t>Celgene Corporation</a:t>
            </a:r>
            <a:r>
              <a:rPr lang="fr-CA" dirty="0" smtClean="0">
                <a:solidFill>
                  <a:schemeClr val="tx1"/>
                </a:solidFill>
              </a:rPr>
              <a:t> (vente de Thalomid aux termes du Programme d’accès spécial) </a:t>
            </a:r>
          </a:p>
          <a:p>
            <a:pPr marL="342900" lvl="1" indent="0">
              <a:buNone/>
            </a:pPr>
            <a:endParaRPr lang="fr-CA" dirty="0" smtClean="0">
              <a:solidFill>
                <a:schemeClr val="tx1"/>
              </a:solidFill>
            </a:endParaRPr>
          </a:p>
          <a:p>
            <a:pPr>
              <a:buFont typeface="Wingdings" pitchFamily="2" charset="2"/>
              <a:buChar char="§"/>
            </a:pPr>
            <a:endParaRPr lang="fr-CA" dirty="0" smtClean="0">
              <a:solidFill>
                <a:schemeClr val="tx1"/>
              </a:solidFill>
            </a:endParaRPr>
          </a:p>
        </p:txBody>
      </p:sp>
      <p:sp>
        <p:nvSpPr>
          <p:cNvPr id="2" name="Slide Number Placeholder 1"/>
          <p:cNvSpPr>
            <a:spLocks noGrp="1"/>
          </p:cNvSpPr>
          <p:nvPr>
            <p:ph type="sldNum" sz="quarter" idx="10"/>
          </p:nvPr>
        </p:nvSpPr>
        <p:spPr/>
        <p:txBody>
          <a:bodyPr/>
          <a:lstStyle/>
          <a:p>
            <a:fld id="{9AE01BED-D8E1-49C6-9412-EC47A3C5ABFB}" type="slidenum">
              <a:rPr lang="en-US" smtClean="0"/>
              <a:pPr/>
              <a:t>13</a:t>
            </a:fld>
            <a:endParaRPr lang="en-US" dirty="0"/>
          </a:p>
        </p:txBody>
      </p:sp>
    </p:spTree>
    <p:extLst>
      <p:ext uri="{BB962C8B-B14F-4D97-AF65-F5344CB8AC3E}">
        <p14:creationId xmlns:p14="http://schemas.microsoft.com/office/powerpoint/2010/main" val="5392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fr-CA" sz="2800" dirty="0" smtClean="0">
                <a:solidFill>
                  <a:schemeClr val="tx1"/>
                </a:solidFill>
              </a:rPr>
              <a:t>Prochaines étapes</a:t>
            </a:r>
            <a:br>
              <a:rPr lang="fr-CA" sz="2800" dirty="0" smtClean="0">
                <a:solidFill>
                  <a:schemeClr val="tx1"/>
                </a:solidFill>
              </a:rPr>
            </a:br>
            <a:r>
              <a:rPr lang="en-US" sz="2800" dirty="0" smtClean="0"/>
              <a:t>________________________________________________</a:t>
            </a:r>
            <a:br>
              <a:rPr lang="en-US" sz="2800" dirty="0" smtClean="0"/>
            </a:br>
            <a:r>
              <a:rPr lang="en-US" sz="2800" dirty="0" smtClean="0"/>
              <a:t/>
            </a:r>
            <a:br>
              <a:rPr lang="en-US" sz="2800" dirty="0" smtClean="0"/>
            </a:br>
            <a:endParaRPr lang="en-US" sz="2800" dirty="0" smtClean="0"/>
          </a:p>
        </p:txBody>
      </p:sp>
      <p:sp>
        <p:nvSpPr>
          <p:cNvPr id="27650" name="Content Placeholder 2"/>
          <p:cNvSpPr>
            <a:spLocks noGrp="1"/>
          </p:cNvSpPr>
          <p:nvPr>
            <p:ph idx="1"/>
          </p:nvPr>
        </p:nvSpPr>
        <p:spPr>
          <a:xfrm>
            <a:off x="1043608" y="980728"/>
            <a:ext cx="7848600" cy="4896544"/>
          </a:xfrm>
        </p:spPr>
        <p:txBody>
          <a:bodyPr/>
          <a:lstStyle/>
          <a:p>
            <a:r>
              <a:rPr lang="fr-CA" sz="2100" dirty="0" smtClean="0">
                <a:solidFill>
                  <a:schemeClr val="tx1"/>
                </a:solidFill>
              </a:rPr>
              <a:t>Engagement et liaison continus auprès des intervenants</a:t>
            </a:r>
          </a:p>
          <a:p>
            <a:r>
              <a:rPr lang="fr-CA" sz="2100" dirty="0" smtClean="0">
                <a:solidFill>
                  <a:schemeClr val="tx1"/>
                </a:solidFill>
              </a:rPr>
              <a:t>Intérêt soutenu pour la protection du consommateur tout en évitant de freiner l’offre d’avantages en matière d’innovation et de méthodes dont peuvent bénéficier les consommateurs et les payeurs</a:t>
            </a:r>
          </a:p>
          <a:p>
            <a:r>
              <a:rPr lang="fr-CA" sz="2100" dirty="0" smtClean="0">
                <a:solidFill>
                  <a:schemeClr val="tx1"/>
                </a:solidFill>
              </a:rPr>
              <a:t>Le Conseil a adopté deux priorités pour 2012-2013 :</a:t>
            </a:r>
            <a:r>
              <a:rPr lang="fr-CA" sz="2000" dirty="0" smtClean="0">
                <a:solidFill>
                  <a:schemeClr val="tx1"/>
                </a:solidFill>
              </a:rPr>
              <a:t> </a:t>
            </a:r>
          </a:p>
          <a:p>
            <a:pPr lvl="1">
              <a:buFont typeface="Wingdings" pitchFamily="2" charset="2"/>
              <a:buChar char="§"/>
            </a:pPr>
            <a:r>
              <a:rPr lang="fr-CA" sz="2000" dirty="0" smtClean="0">
                <a:solidFill>
                  <a:schemeClr val="tx1"/>
                </a:solidFill>
              </a:rPr>
              <a:t>améliorer le taux de conformité à l’aide de modes extrajudiciaires de règlement des différends</a:t>
            </a:r>
          </a:p>
          <a:p>
            <a:pPr lvl="1">
              <a:buFont typeface="Wingdings" pitchFamily="2" charset="2"/>
              <a:buChar char="§"/>
            </a:pPr>
            <a:r>
              <a:rPr lang="fr-CA" sz="2000" dirty="0" smtClean="0">
                <a:solidFill>
                  <a:schemeClr val="tx1"/>
                </a:solidFill>
              </a:rPr>
              <a:t>réduire le fardeau réglementaire </a:t>
            </a:r>
          </a:p>
          <a:p>
            <a:r>
              <a:rPr lang="fr-CA" sz="2100" dirty="0" smtClean="0">
                <a:solidFill>
                  <a:schemeClr val="tx1"/>
                </a:solidFill>
              </a:rPr>
              <a:t>Réponse du CEPMB à l’évaluation de programme menée récemment</a:t>
            </a:r>
          </a:p>
          <a:p>
            <a:r>
              <a:rPr lang="fr-CA" sz="2100" dirty="0" smtClean="0">
                <a:solidFill>
                  <a:schemeClr val="tx1"/>
                </a:solidFill>
              </a:rPr>
              <a:t>Engagement continu auprès des organisations et des organismes de réglementation internationaux</a:t>
            </a:r>
          </a:p>
          <a:p>
            <a:r>
              <a:rPr lang="fr-CA" sz="2100" dirty="0" smtClean="0">
                <a:solidFill>
                  <a:schemeClr val="tx1"/>
                </a:solidFill>
              </a:rPr>
              <a:t>Engagement à l’égard des Lignes directrices qui peuvent être adaptées à un milieu en évolution</a:t>
            </a:r>
          </a:p>
        </p:txBody>
      </p:sp>
      <p:sp>
        <p:nvSpPr>
          <p:cNvPr id="2" name="Slide Number Placeholder 1"/>
          <p:cNvSpPr>
            <a:spLocks noGrp="1"/>
          </p:cNvSpPr>
          <p:nvPr>
            <p:ph type="sldNum" sz="quarter" idx="10"/>
          </p:nvPr>
        </p:nvSpPr>
        <p:spPr/>
        <p:txBody>
          <a:bodyPr/>
          <a:lstStyle/>
          <a:p>
            <a:fld id="{9AE01BED-D8E1-49C6-9412-EC47A3C5ABFB}" type="slidenum">
              <a:rPr lang="en-US" smtClean="0"/>
              <a:pPr/>
              <a:t>14</a:t>
            </a:fld>
            <a:endParaRPr lang="en-US" dirty="0"/>
          </a:p>
        </p:txBody>
      </p:sp>
    </p:spTree>
    <p:extLst>
      <p:ext uri="{BB962C8B-B14F-4D97-AF65-F5344CB8AC3E}">
        <p14:creationId xmlns:p14="http://schemas.microsoft.com/office/powerpoint/2010/main" val="1683186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noChangeArrowheads="1"/>
          </p:cNvSpPr>
          <p:nvPr>
            <p:ph type="body" idx="4294967295"/>
          </p:nvPr>
        </p:nvSpPr>
        <p:spPr>
          <a:xfrm>
            <a:off x="1115615" y="755424"/>
            <a:ext cx="7632849" cy="1233416"/>
          </a:xfrm>
        </p:spPr>
        <p:txBody>
          <a:bodyPr/>
          <a:lstStyle/>
          <a:p>
            <a:pPr algn="ctr">
              <a:buFont typeface="Wingdings" pitchFamily="-60" charset="2"/>
              <a:buNone/>
            </a:pPr>
            <a:r>
              <a:rPr lang="en-US" sz="3600" dirty="0" smtClean="0">
                <a:solidFill>
                  <a:schemeClr val="tx1"/>
                </a:solidFill>
              </a:rPr>
              <a:t>Thank you.</a:t>
            </a:r>
          </a:p>
          <a:p>
            <a:pPr algn="ctr">
              <a:buFont typeface="Wingdings" pitchFamily="-60" charset="2"/>
              <a:buNone/>
            </a:pPr>
            <a:r>
              <a:rPr lang="en-US" sz="3600" dirty="0" smtClean="0">
                <a:solidFill>
                  <a:schemeClr val="tx1"/>
                </a:solidFill>
              </a:rPr>
              <a:t>Merci.</a:t>
            </a:r>
          </a:p>
          <a:p>
            <a:pPr algn="ctr">
              <a:buFont typeface="Wingdings" pitchFamily="-60" charset="2"/>
              <a:buNone/>
            </a:pPr>
            <a:r>
              <a:rPr lang="en-US" sz="3600" dirty="0" smtClean="0">
                <a:solidFill>
                  <a:schemeClr val="tx1"/>
                </a:solidFill>
                <a:hlinkClick r:id="rId3"/>
              </a:rPr>
              <a:t>michelle.boudreau@pmprb-cepmb.gc.ca</a:t>
            </a:r>
            <a:endParaRPr lang="en-US" sz="3600" dirty="0" smtClean="0">
              <a:solidFill>
                <a:schemeClr val="tx1"/>
              </a:solidFill>
            </a:endParaRPr>
          </a:p>
          <a:p>
            <a:pPr algn="ctr">
              <a:buFont typeface="Wingdings" pitchFamily="-60" charset="2"/>
              <a:buNone/>
            </a:pPr>
            <a:endParaRPr lang="en-US" sz="3600" dirty="0" smtClean="0">
              <a:solidFill>
                <a:schemeClr val="tx1"/>
              </a:solidFill>
            </a:endParaRPr>
          </a:p>
          <a:p>
            <a:pPr algn="ctr">
              <a:buNone/>
            </a:pPr>
            <a:r>
              <a:rPr lang="en-US" sz="3600" dirty="0" smtClean="0">
                <a:solidFill>
                  <a:schemeClr val="tx1"/>
                </a:solidFill>
                <a:hlinkClick r:id="rId4"/>
              </a:rPr>
              <a:t>www.pmprb-cepmb.gc.ca</a:t>
            </a:r>
            <a:endParaRPr lang="en-US" sz="3600" dirty="0" smtClean="0">
              <a:solidFill>
                <a:schemeClr val="tx1"/>
              </a:solidFill>
            </a:endParaRPr>
          </a:p>
          <a:p>
            <a:pPr algn="ctr">
              <a:buNone/>
            </a:pPr>
            <a:endParaRPr lang="en-US" dirty="0" smtClean="0">
              <a:solidFill>
                <a:schemeClr val="tx1"/>
              </a:solidFill>
            </a:endParaRPr>
          </a:p>
          <a:p>
            <a:pPr algn="ctr">
              <a:buNone/>
            </a:pPr>
            <a:r>
              <a:rPr lang="en-US" dirty="0" smtClean="0">
                <a:solidFill>
                  <a:schemeClr val="tx1"/>
                </a:solidFill>
              </a:rPr>
              <a:t>Twitter : @PMPRB_CEPMB</a:t>
            </a:r>
          </a:p>
        </p:txBody>
      </p:sp>
      <p:sp>
        <p:nvSpPr>
          <p:cNvPr id="50178" name="Slide Number Placeholder 3"/>
          <p:cNvSpPr txBox="1">
            <a:spLocks noGrp="1"/>
          </p:cNvSpPr>
          <p:nvPr/>
        </p:nvSpPr>
        <p:spPr bwMode="auto">
          <a:xfrm>
            <a:off x="152400" y="6245225"/>
            <a:ext cx="609600" cy="476250"/>
          </a:xfrm>
          <a:prstGeom prst="rect">
            <a:avLst/>
          </a:prstGeom>
          <a:noFill/>
          <a:ln w="9525">
            <a:noFill/>
            <a:miter lim="800000"/>
            <a:headEnd/>
            <a:tailEnd/>
          </a:ln>
        </p:spPr>
        <p:txBody>
          <a:bodyPr anchor="b">
            <a:prstTxWarp prst="textNoShape">
              <a:avLst/>
            </a:prstTxWarp>
          </a:bodyPr>
          <a:lstStyle/>
          <a:p>
            <a:pPr algn="r"/>
            <a:fld id="{17016D0D-139E-4D90-9504-C6C651D5A083}" type="slidenum">
              <a:rPr lang="en-US" sz="1400">
                <a:solidFill>
                  <a:schemeClr val="bg1"/>
                </a:solidFill>
              </a:rPr>
              <a:pPr algn="r"/>
              <a:t>15</a:t>
            </a:fld>
            <a:endParaRPr lang="en-US" sz="1400" dirty="0"/>
          </a:p>
        </p:txBody>
      </p:sp>
    </p:spTree>
    <p:extLst>
      <p:ext uri="{BB962C8B-B14F-4D97-AF65-F5344CB8AC3E}">
        <p14:creationId xmlns:p14="http://schemas.microsoft.com/office/powerpoint/2010/main" val="557204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Annexe</a:t>
            </a:r>
            <a:endParaRPr lang="en-CA" dirty="0">
              <a:solidFill>
                <a:schemeClr val="tx1"/>
              </a:solidFill>
            </a:endParaRPr>
          </a:p>
        </p:txBody>
      </p:sp>
      <p:sp>
        <p:nvSpPr>
          <p:cNvPr id="3" name="Content Placeholder 2"/>
          <p:cNvSpPr>
            <a:spLocks noGrp="1"/>
          </p:cNvSpPr>
          <p:nvPr>
            <p:ph idx="1"/>
          </p:nvPr>
        </p:nvSpPr>
        <p:spPr/>
        <p:txBody>
          <a:bodyPr/>
          <a:lstStyle/>
          <a:p>
            <a:pPr marL="0" indent="0" algn="ctr">
              <a:buNone/>
            </a:pPr>
            <a:r>
              <a:rPr lang="fr-CA" dirty="0" smtClean="0">
                <a:solidFill>
                  <a:schemeClr val="tx1"/>
                </a:solidFill>
              </a:rPr>
              <a:t>Données sur les tendances relatives aux </a:t>
            </a:r>
          </a:p>
          <a:p>
            <a:pPr marL="0" indent="0" algn="ctr">
              <a:buNone/>
            </a:pPr>
            <a:r>
              <a:rPr lang="fr-CA" dirty="0" smtClean="0">
                <a:solidFill>
                  <a:schemeClr val="tx1"/>
                </a:solidFill>
              </a:rPr>
              <a:t>produits pharmaceutiques</a:t>
            </a:r>
            <a:endParaRPr lang="fr-CA" dirty="0">
              <a:solidFill>
                <a:schemeClr val="tx1"/>
              </a:solidFill>
            </a:endParaRPr>
          </a:p>
        </p:txBody>
      </p:sp>
      <p:sp>
        <p:nvSpPr>
          <p:cNvPr id="4" name="Slide Number Placeholder 3"/>
          <p:cNvSpPr>
            <a:spLocks noGrp="1"/>
          </p:cNvSpPr>
          <p:nvPr>
            <p:ph type="sldNum" sz="quarter" idx="10"/>
          </p:nvPr>
        </p:nvSpPr>
        <p:spPr/>
        <p:txBody>
          <a:bodyPr/>
          <a:lstStyle/>
          <a:p>
            <a:fld id="{9AE01BED-D8E1-49C6-9412-EC47A3C5ABFB}" type="slidenum">
              <a:rPr lang="en-US" smtClean="0"/>
              <a:pPr/>
              <a:t>16</a:t>
            </a:fld>
            <a:endParaRPr lang="en-US" dirty="0"/>
          </a:p>
        </p:txBody>
      </p:sp>
    </p:spTree>
    <p:extLst>
      <p:ext uri="{BB962C8B-B14F-4D97-AF65-F5344CB8AC3E}">
        <p14:creationId xmlns:p14="http://schemas.microsoft.com/office/powerpoint/2010/main" val="3068981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fr-CA" sz="2800" dirty="0" smtClean="0">
                <a:solidFill>
                  <a:schemeClr val="tx1"/>
                </a:solidFill>
              </a:rPr>
              <a:t>Le Canada dans le contexte mondial</a:t>
            </a:r>
            <a:br>
              <a:rPr lang="fr-CA" sz="2800" dirty="0" smtClean="0">
                <a:solidFill>
                  <a:schemeClr val="tx1"/>
                </a:solidFill>
              </a:rPr>
            </a:br>
            <a:r>
              <a:rPr lang="fr-CA" sz="2800" dirty="0" smtClean="0"/>
              <a:t>________________________________________________</a:t>
            </a:r>
            <a:br>
              <a:rPr lang="fr-CA" sz="2800" dirty="0" smtClean="0"/>
            </a:br>
            <a:r>
              <a:rPr lang="fr-CA" sz="2800" dirty="0" smtClean="0"/>
              <a:t/>
            </a:r>
            <a:br>
              <a:rPr lang="fr-CA" sz="2800" dirty="0" smtClean="0"/>
            </a:br>
            <a:endParaRPr lang="fr-CA" sz="2800" dirty="0" smtClean="0"/>
          </a:p>
        </p:txBody>
      </p:sp>
      <p:sp>
        <p:nvSpPr>
          <p:cNvPr id="27650" name="Content Placeholder 2"/>
          <p:cNvSpPr>
            <a:spLocks noGrp="1"/>
          </p:cNvSpPr>
          <p:nvPr>
            <p:ph idx="1"/>
          </p:nvPr>
        </p:nvSpPr>
        <p:spPr>
          <a:xfrm>
            <a:off x="1115616" y="1052736"/>
            <a:ext cx="7848600" cy="4114800"/>
          </a:xfrm>
        </p:spPr>
        <p:txBody>
          <a:bodyPr/>
          <a:lstStyle/>
          <a:p>
            <a:pPr>
              <a:buFont typeface="Wingdings" pitchFamily="2" charset="2"/>
              <a:buChar char="§"/>
            </a:pPr>
            <a:r>
              <a:rPr lang="fr-FR" dirty="0">
                <a:solidFill>
                  <a:schemeClr val="tx1"/>
                </a:solidFill>
              </a:rPr>
              <a:t>Les prix au Canada </a:t>
            </a:r>
            <a:r>
              <a:rPr lang="fr-FR" dirty="0" smtClean="0">
                <a:solidFill>
                  <a:schemeClr val="tx1"/>
                </a:solidFill>
              </a:rPr>
              <a:t>en 2010 étaient </a:t>
            </a:r>
            <a:r>
              <a:rPr lang="fr-FR" dirty="0">
                <a:solidFill>
                  <a:schemeClr val="tx1"/>
                </a:solidFill>
              </a:rPr>
              <a:t>plus élevés que dans plusieurs pays de </a:t>
            </a:r>
            <a:r>
              <a:rPr lang="fr-FR" dirty="0" smtClean="0">
                <a:solidFill>
                  <a:schemeClr val="tx1"/>
                </a:solidFill>
              </a:rPr>
              <a:t>l’OCDE</a:t>
            </a:r>
            <a:endParaRPr lang="en-US" dirty="0" smtClean="0">
              <a:solidFill>
                <a:schemeClr val="tx1"/>
              </a:solidFill>
            </a:endParaRPr>
          </a:p>
          <a:p>
            <a:pPr>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p:txBody>
      </p:sp>
      <p:sp>
        <p:nvSpPr>
          <p:cNvPr id="2" name="Slide Number Placeholder 1"/>
          <p:cNvSpPr>
            <a:spLocks noGrp="1"/>
          </p:cNvSpPr>
          <p:nvPr>
            <p:ph type="sldNum" sz="quarter" idx="10"/>
          </p:nvPr>
        </p:nvSpPr>
        <p:spPr/>
        <p:txBody>
          <a:bodyPr/>
          <a:lstStyle/>
          <a:p>
            <a:fld id="{9AE01BED-D8E1-49C6-9412-EC47A3C5ABFB}" type="slidenum">
              <a:rPr lang="en-US" smtClean="0"/>
              <a:pPr/>
              <a:t>17</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995698520"/>
              </p:ext>
            </p:extLst>
          </p:nvPr>
        </p:nvGraphicFramePr>
        <p:xfrm>
          <a:off x="1259632" y="2057400"/>
          <a:ext cx="7632848" cy="353184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812360" y="5445224"/>
            <a:ext cx="1944216" cy="215444"/>
          </a:xfrm>
          <a:prstGeom prst="rect">
            <a:avLst/>
          </a:prstGeom>
          <a:noFill/>
        </p:spPr>
        <p:txBody>
          <a:bodyPr wrap="square" rtlCol="0">
            <a:spAutoFit/>
          </a:bodyPr>
          <a:lstStyle/>
          <a:p>
            <a:r>
              <a:rPr lang="fr-CA" sz="800" dirty="0" smtClean="0"/>
              <a:t>Données : IMS Health, 2010</a:t>
            </a:r>
            <a:endParaRPr lang="fr-CA" sz="800" dirty="0"/>
          </a:p>
        </p:txBody>
      </p:sp>
      <p:sp>
        <p:nvSpPr>
          <p:cNvPr id="4" name="TextBox 3"/>
          <p:cNvSpPr txBox="1"/>
          <p:nvPr/>
        </p:nvSpPr>
        <p:spPr>
          <a:xfrm>
            <a:off x="1043608" y="5660668"/>
            <a:ext cx="7740860" cy="400110"/>
          </a:xfrm>
          <a:prstGeom prst="rect">
            <a:avLst/>
          </a:prstGeom>
          <a:noFill/>
        </p:spPr>
        <p:txBody>
          <a:bodyPr wrap="square" rtlCol="0">
            <a:spAutoFit/>
          </a:bodyPr>
          <a:lstStyle/>
          <a:p>
            <a:r>
              <a:rPr lang="fr-CA" sz="1000" dirty="0" smtClean="0"/>
              <a:t>Pays de gauche à droite : Corée du Sud; Italie; R.-U.; Australie; France; Espagne; Autriche; Belgique; Suède; Suisse; Danemark; Canada; Allemagne; Mexique; Japon; É.-U.</a:t>
            </a:r>
            <a:endParaRPr lang="fr-CA" sz="1000" dirty="0"/>
          </a:p>
        </p:txBody>
      </p:sp>
    </p:spTree>
    <p:extLst>
      <p:ext uri="{BB962C8B-B14F-4D97-AF65-F5344CB8AC3E}">
        <p14:creationId xmlns:p14="http://schemas.microsoft.com/office/powerpoint/2010/main" val="1164707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fr-CA" sz="2800" dirty="0" smtClean="0">
                <a:solidFill>
                  <a:schemeClr val="tx1"/>
                </a:solidFill>
              </a:rPr>
              <a:t>Le Canada dans le contexte mondial (suite</a:t>
            </a:r>
            <a:r>
              <a:rPr lang="en-US" sz="2800" dirty="0" smtClean="0">
                <a:solidFill>
                  <a:schemeClr val="tx1"/>
                </a:solidFill>
              </a:rPr>
              <a:t>)</a:t>
            </a:r>
            <a:br>
              <a:rPr lang="en-US" sz="2800" dirty="0" smtClean="0">
                <a:solidFill>
                  <a:schemeClr val="tx1"/>
                </a:solidFill>
              </a:rPr>
            </a:br>
            <a:r>
              <a:rPr lang="en-US" sz="2800" dirty="0" smtClean="0"/>
              <a:t>________________________________________________</a:t>
            </a:r>
            <a:br>
              <a:rPr lang="en-US" sz="2800" dirty="0" smtClean="0"/>
            </a:br>
            <a:r>
              <a:rPr lang="en-US" sz="2800" dirty="0" smtClean="0"/>
              <a:t/>
            </a:r>
            <a:br>
              <a:rPr lang="en-US" sz="2800" dirty="0" smtClean="0"/>
            </a:br>
            <a:endParaRPr lang="en-US" sz="2800" dirty="0" smtClean="0"/>
          </a:p>
        </p:txBody>
      </p:sp>
      <p:sp>
        <p:nvSpPr>
          <p:cNvPr id="27650" name="Content Placeholder 2"/>
          <p:cNvSpPr>
            <a:spLocks noGrp="1"/>
          </p:cNvSpPr>
          <p:nvPr>
            <p:ph idx="1"/>
          </p:nvPr>
        </p:nvSpPr>
        <p:spPr>
          <a:xfrm>
            <a:off x="1043608" y="1052736"/>
            <a:ext cx="7848600" cy="4824536"/>
          </a:xfrm>
        </p:spPr>
        <p:txBody>
          <a:bodyPr/>
          <a:lstStyle/>
          <a:p>
            <a:pPr>
              <a:buFont typeface="Wingdings" pitchFamily="2" charset="2"/>
              <a:buChar char="§"/>
            </a:pPr>
            <a:r>
              <a:rPr lang="fr-FR" dirty="0">
                <a:solidFill>
                  <a:schemeClr val="tx1"/>
                </a:solidFill>
              </a:rPr>
              <a:t>Le taux d’augmentation des ventes de médicaments est plus élevé que dans les pays de </a:t>
            </a:r>
            <a:r>
              <a:rPr lang="fr-FR" dirty="0" smtClean="0">
                <a:solidFill>
                  <a:schemeClr val="tx1"/>
                </a:solidFill>
              </a:rPr>
              <a:t>comparaison</a:t>
            </a:r>
            <a:endParaRPr lang="en-US" dirty="0" smtClean="0">
              <a:solidFill>
                <a:schemeClr val="tx1"/>
              </a:solidFill>
            </a:endParaRPr>
          </a:p>
          <a:p>
            <a:pPr>
              <a:buFont typeface="Wingdings" pitchFamily="2" charset="2"/>
              <a:buChar char="§"/>
            </a:pPr>
            <a:endParaRPr lang="en-US" dirty="0" smtClean="0">
              <a:solidFill>
                <a:schemeClr val="tx1"/>
              </a:solidFill>
            </a:endParaRPr>
          </a:p>
          <a:p>
            <a:pPr lvl="1">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p:txBody>
      </p:sp>
      <p:sp>
        <p:nvSpPr>
          <p:cNvPr id="2" name="Slide Number Placeholder 1"/>
          <p:cNvSpPr>
            <a:spLocks noGrp="1"/>
          </p:cNvSpPr>
          <p:nvPr>
            <p:ph type="sldNum" sz="quarter" idx="10"/>
          </p:nvPr>
        </p:nvSpPr>
        <p:spPr/>
        <p:txBody>
          <a:bodyPr/>
          <a:lstStyle/>
          <a:p>
            <a:fld id="{9AE01BED-D8E1-49C6-9412-EC47A3C5ABFB}" type="slidenum">
              <a:rPr lang="en-US" smtClean="0"/>
              <a:pPr/>
              <a:t>18</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988840"/>
            <a:ext cx="6336704"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733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fr-CA" sz="2800" dirty="0" smtClean="0">
                <a:solidFill>
                  <a:schemeClr val="tx1"/>
                </a:solidFill>
              </a:rPr>
              <a:t>Le Canada dans le contexte mondial (suite)</a:t>
            </a:r>
            <a:br>
              <a:rPr lang="fr-CA" sz="2800" dirty="0" smtClean="0">
                <a:solidFill>
                  <a:schemeClr val="tx1"/>
                </a:solidFill>
              </a:rPr>
            </a:br>
            <a:r>
              <a:rPr lang="fr-CA" sz="2800" dirty="0" smtClean="0"/>
              <a:t>________________________________________________</a:t>
            </a:r>
            <a:br>
              <a:rPr lang="fr-CA" sz="2800" dirty="0" smtClean="0"/>
            </a:br>
            <a:r>
              <a:rPr lang="fr-CA" sz="2800" dirty="0" smtClean="0"/>
              <a:t/>
            </a:r>
            <a:br>
              <a:rPr lang="fr-CA" sz="2800" dirty="0" smtClean="0"/>
            </a:br>
            <a:endParaRPr lang="fr-CA" sz="2800" dirty="0" smtClean="0"/>
          </a:p>
        </p:txBody>
      </p:sp>
      <p:sp>
        <p:nvSpPr>
          <p:cNvPr id="27650" name="Content Placeholder 2"/>
          <p:cNvSpPr>
            <a:spLocks noGrp="1"/>
          </p:cNvSpPr>
          <p:nvPr>
            <p:ph idx="1"/>
          </p:nvPr>
        </p:nvSpPr>
        <p:spPr>
          <a:xfrm>
            <a:off x="1066800" y="980728"/>
            <a:ext cx="7848600" cy="5112568"/>
          </a:xfrm>
        </p:spPr>
        <p:txBody>
          <a:bodyPr/>
          <a:lstStyle/>
          <a:p>
            <a:pPr>
              <a:buFont typeface="Wingdings" pitchFamily="2" charset="2"/>
              <a:buChar char="§"/>
            </a:pPr>
            <a:r>
              <a:rPr lang="fr-FR" sz="2100" dirty="0">
                <a:solidFill>
                  <a:schemeClr val="tx1"/>
                </a:solidFill>
              </a:rPr>
              <a:t>En 2005 et en 2010, la part des ventes de médicaments au Canada sur les marchés mondiaux représentait 2,4 % et 2,7 %, </a:t>
            </a:r>
            <a:r>
              <a:rPr lang="fr-FR" sz="2100" dirty="0" smtClean="0">
                <a:solidFill>
                  <a:schemeClr val="tx1"/>
                </a:solidFill>
              </a:rPr>
              <a:t>respectivement</a:t>
            </a:r>
            <a:endParaRPr lang="en-US" sz="2100" dirty="0" smtClean="0">
              <a:solidFill>
                <a:schemeClr val="tx1"/>
              </a:solidFill>
            </a:endParaRPr>
          </a:p>
          <a:p>
            <a:pPr marL="0" indent="0">
              <a:buNone/>
            </a:pPr>
            <a:endParaRPr lang="en-US" sz="2200" dirty="0" smtClean="0">
              <a:solidFill>
                <a:schemeClr val="tx1"/>
              </a:solidFill>
            </a:endParaRPr>
          </a:p>
          <a:p>
            <a:pPr>
              <a:buFont typeface="Wingdings" pitchFamily="2" charset="2"/>
              <a:buChar char="§"/>
            </a:pPr>
            <a:endParaRPr lang="en-US" dirty="0" smtClean="0">
              <a:solidFill>
                <a:schemeClr val="tx1"/>
              </a:solidFill>
            </a:endParaRPr>
          </a:p>
          <a:p>
            <a:pPr>
              <a:buFont typeface="Wingdings" pitchFamily="2" charset="2"/>
              <a:buChar char="§"/>
            </a:pPr>
            <a:endParaRPr lang="en-US" dirty="0">
              <a:solidFill>
                <a:schemeClr val="tx1"/>
              </a:solidFill>
            </a:endParaRPr>
          </a:p>
          <a:p>
            <a:pPr>
              <a:buFont typeface="Wingdings" pitchFamily="2" charset="2"/>
              <a:buChar char="§"/>
            </a:pPr>
            <a:endParaRPr lang="en-US" dirty="0" smtClean="0">
              <a:solidFill>
                <a:schemeClr val="tx1"/>
              </a:solidFill>
            </a:endParaRPr>
          </a:p>
          <a:p>
            <a:pPr>
              <a:buFont typeface="Wingdings" pitchFamily="2" charset="2"/>
              <a:buChar char="§"/>
            </a:pPr>
            <a:endParaRPr lang="en-US" dirty="0">
              <a:solidFill>
                <a:schemeClr val="tx1"/>
              </a:solidFill>
            </a:endParaRPr>
          </a:p>
          <a:p>
            <a:pPr>
              <a:buFont typeface="Wingdings" pitchFamily="2" charset="2"/>
              <a:buChar char="§"/>
            </a:pPr>
            <a:endParaRPr lang="en-US" dirty="0" smtClean="0">
              <a:solidFill>
                <a:schemeClr val="tx1"/>
              </a:solidFill>
            </a:endParaRPr>
          </a:p>
          <a:p>
            <a:pPr>
              <a:buFont typeface="Wingdings" pitchFamily="2" charset="2"/>
              <a:buChar char="§"/>
            </a:pPr>
            <a:endParaRPr lang="en-US" dirty="0">
              <a:solidFill>
                <a:schemeClr val="tx1"/>
              </a:solidFill>
            </a:endParaRPr>
          </a:p>
          <a:p>
            <a:pPr>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pPr>
              <a:buFont typeface="Wingdings" pitchFamily="2" charset="2"/>
              <a:buChar char="§"/>
            </a:pPr>
            <a:r>
              <a:rPr lang="fr-FR" sz="2100" dirty="0">
                <a:solidFill>
                  <a:schemeClr val="tx1"/>
                </a:solidFill>
              </a:rPr>
              <a:t>Une faible part, mais un marché en </a:t>
            </a:r>
            <a:r>
              <a:rPr lang="fr-FR" sz="2100" dirty="0" smtClean="0">
                <a:solidFill>
                  <a:schemeClr val="tx1"/>
                </a:solidFill>
              </a:rPr>
              <a:t>croissance</a:t>
            </a:r>
            <a:endParaRPr lang="en-CA" sz="2100" dirty="0">
              <a:solidFill>
                <a:schemeClr val="tx1"/>
              </a:solidFill>
            </a:endParaRPr>
          </a:p>
          <a:p>
            <a:pPr>
              <a:buFont typeface="Wingdings" pitchFamily="2" charset="2"/>
              <a:buChar char="§"/>
            </a:pPr>
            <a:endParaRPr lang="en-US" dirty="0" smtClean="0">
              <a:solidFill>
                <a:schemeClr val="tx1"/>
              </a:solidFill>
            </a:endParaRPr>
          </a:p>
        </p:txBody>
      </p:sp>
      <p:sp>
        <p:nvSpPr>
          <p:cNvPr id="2" name="Slide Number Placeholder 1"/>
          <p:cNvSpPr>
            <a:spLocks noGrp="1"/>
          </p:cNvSpPr>
          <p:nvPr>
            <p:ph type="sldNum" sz="quarter" idx="10"/>
          </p:nvPr>
        </p:nvSpPr>
        <p:spPr/>
        <p:txBody>
          <a:bodyPr/>
          <a:lstStyle/>
          <a:p>
            <a:fld id="{9AE01BED-D8E1-49C6-9412-EC47A3C5ABFB}" type="slidenum">
              <a:rPr lang="en-US" smtClean="0"/>
              <a:pPr/>
              <a:t>19</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916832"/>
            <a:ext cx="4874029" cy="340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156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fr-CA" sz="2800" dirty="0" smtClean="0">
                <a:solidFill>
                  <a:schemeClr val="tx1"/>
                </a:solidFill>
              </a:rPr>
              <a:t>Sommaire</a:t>
            </a:r>
            <a:r>
              <a:rPr lang="en-US" sz="2800" dirty="0" smtClean="0">
                <a:solidFill>
                  <a:schemeClr val="tx1"/>
                </a:solidFill>
              </a:rPr>
              <a:t/>
            </a:r>
            <a:br>
              <a:rPr lang="en-US" sz="2800" dirty="0" smtClean="0">
                <a:solidFill>
                  <a:schemeClr val="tx1"/>
                </a:solidFill>
              </a:rPr>
            </a:br>
            <a:r>
              <a:rPr lang="en-US" sz="2800" dirty="0" smtClean="0"/>
              <a:t>________________________________________________</a:t>
            </a:r>
            <a:br>
              <a:rPr lang="en-US" sz="2800" dirty="0" smtClean="0"/>
            </a:br>
            <a:r>
              <a:rPr lang="en-US" sz="2800" dirty="0" smtClean="0"/>
              <a:t/>
            </a:r>
            <a:br>
              <a:rPr lang="en-US" sz="2800" dirty="0" smtClean="0"/>
            </a:br>
            <a:endParaRPr lang="en-US" sz="2800" dirty="0" smtClean="0"/>
          </a:p>
        </p:txBody>
      </p:sp>
      <p:sp>
        <p:nvSpPr>
          <p:cNvPr id="27650" name="Content Placeholder 2"/>
          <p:cNvSpPr>
            <a:spLocks noGrp="1"/>
          </p:cNvSpPr>
          <p:nvPr>
            <p:ph idx="1"/>
          </p:nvPr>
        </p:nvSpPr>
        <p:spPr>
          <a:xfrm>
            <a:off x="1066800" y="1412776"/>
            <a:ext cx="7848600" cy="4114800"/>
          </a:xfrm>
        </p:spPr>
        <p:txBody>
          <a:bodyPr/>
          <a:lstStyle/>
          <a:p>
            <a:pPr>
              <a:buFont typeface="Wingdings" pitchFamily="2" charset="2"/>
              <a:buChar char="§"/>
            </a:pPr>
            <a:r>
              <a:rPr lang="fr-CA" dirty="0" smtClean="0">
                <a:solidFill>
                  <a:schemeClr val="tx1"/>
                </a:solidFill>
              </a:rPr>
              <a:t>Aperçu du CEPMB</a:t>
            </a:r>
          </a:p>
          <a:p>
            <a:pPr>
              <a:buFont typeface="Wingdings" pitchFamily="2" charset="2"/>
              <a:buChar char="§"/>
            </a:pPr>
            <a:r>
              <a:rPr lang="fr-CA" dirty="0" smtClean="0">
                <a:solidFill>
                  <a:schemeClr val="tx1"/>
                </a:solidFill>
              </a:rPr>
              <a:t>Tests appliqués aux prix du CEPMB</a:t>
            </a:r>
          </a:p>
          <a:p>
            <a:pPr>
              <a:buFont typeface="Wingdings" pitchFamily="2" charset="2"/>
              <a:buChar char="§"/>
            </a:pPr>
            <a:r>
              <a:rPr lang="fr-CA" dirty="0" smtClean="0">
                <a:solidFill>
                  <a:schemeClr val="tx1"/>
                </a:solidFill>
              </a:rPr>
              <a:t>Le Canada dans le contexte mondial</a:t>
            </a:r>
          </a:p>
          <a:p>
            <a:pPr>
              <a:buFont typeface="Wingdings" pitchFamily="2" charset="2"/>
              <a:buChar char="§"/>
            </a:pPr>
            <a:r>
              <a:rPr lang="fr-CA" dirty="0" smtClean="0">
                <a:solidFill>
                  <a:schemeClr val="tx1"/>
                </a:solidFill>
              </a:rPr>
              <a:t>Modifications et clarifications apportées aux Lignes directrices depuis 2010</a:t>
            </a:r>
          </a:p>
          <a:p>
            <a:pPr>
              <a:buFont typeface="Wingdings" pitchFamily="2" charset="2"/>
              <a:buChar char="§"/>
            </a:pPr>
            <a:r>
              <a:rPr lang="fr-CA" dirty="0" smtClean="0">
                <a:solidFill>
                  <a:schemeClr val="tx1"/>
                </a:solidFill>
              </a:rPr>
              <a:t>Plan de surveillance et d’évaluation des Lignes directrices</a:t>
            </a:r>
          </a:p>
          <a:p>
            <a:pPr>
              <a:buFont typeface="Wingdings" pitchFamily="2" charset="2"/>
              <a:buChar char="§"/>
            </a:pPr>
            <a:r>
              <a:rPr lang="fr-CA" dirty="0" smtClean="0">
                <a:solidFill>
                  <a:schemeClr val="tx1"/>
                </a:solidFill>
              </a:rPr>
              <a:t>Statistiques relatives à la réglementation</a:t>
            </a:r>
          </a:p>
          <a:p>
            <a:pPr>
              <a:buFont typeface="Wingdings" pitchFamily="2" charset="2"/>
              <a:buChar char="§"/>
            </a:pPr>
            <a:r>
              <a:rPr lang="fr-CA" dirty="0" smtClean="0">
                <a:solidFill>
                  <a:schemeClr val="tx1"/>
                </a:solidFill>
              </a:rPr>
              <a:t>Mise à jour sur les audiences</a:t>
            </a:r>
          </a:p>
          <a:p>
            <a:pPr>
              <a:buFont typeface="Wingdings" pitchFamily="2" charset="2"/>
              <a:buChar char="§"/>
            </a:pPr>
            <a:r>
              <a:rPr lang="fr-CA" dirty="0" smtClean="0">
                <a:solidFill>
                  <a:schemeClr val="tx1"/>
                </a:solidFill>
              </a:rPr>
              <a:t>Prochaines étapes</a:t>
            </a:r>
          </a:p>
          <a:p>
            <a:pPr>
              <a:buFont typeface="Wingdings" pitchFamily="2" charset="2"/>
              <a:buChar char="§"/>
            </a:pPr>
            <a:r>
              <a:rPr lang="fr-CA" dirty="0" smtClean="0">
                <a:solidFill>
                  <a:schemeClr val="tx1"/>
                </a:solidFill>
              </a:rPr>
              <a:t>Annexe</a:t>
            </a:r>
          </a:p>
          <a:p>
            <a:pPr>
              <a:buNone/>
            </a:pPr>
            <a:endParaRPr lang="en-US" dirty="0" smtClean="0">
              <a:solidFill>
                <a:schemeClr val="tx1"/>
              </a:solidFill>
            </a:endParaRPr>
          </a:p>
          <a:p>
            <a:pPr lvl="1">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p:txBody>
      </p:sp>
      <p:sp>
        <p:nvSpPr>
          <p:cNvPr id="2" name="Slide Number Placeholder 1"/>
          <p:cNvSpPr>
            <a:spLocks noGrp="1"/>
          </p:cNvSpPr>
          <p:nvPr>
            <p:ph type="sldNum" sz="quarter" idx="10"/>
          </p:nvPr>
        </p:nvSpPr>
        <p:spPr/>
        <p:txBody>
          <a:bodyPr/>
          <a:lstStyle/>
          <a:p>
            <a:fld id="{9AE01BED-D8E1-49C6-9412-EC47A3C5ABFB}"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187450" y="260350"/>
            <a:ext cx="7727950" cy="864394"/>
          </a:xfrm>
        </p:spPr>
        <p:txBody>
          <a:bodyPr/>
          <a:lstStyle/>
          <a:p>
            <a:r>
              <a:rPr lang="fr-CA" sz="2400" dirty="0" smtClean="0">
                <a:ea typeface="ＭＳ Ｐゴシック" pitchFamily="34" charset="-128"/>
              </a:rPr>
              <a:t>Dépenses des régimes publics d’assurance-médicaments canadiens* en médicaments sur ordonnance</a:t>
            </a:r>
            <a:br>
              <a:rPr lang="fr-CA" sz="2400" dirty="0" smtClean="0">
                <a:ea typeface="ＭＳ Ｐゴシック" pitchFamily="34" charset="-128"/>
              </a:rPr>
            </a:br>
            <a:r>
              <a:rPr lang="fr-CA" sz="2400" dirty="0" smtClean="0">
                <a:ea typeface="ＭＳ Ｐゴシック" pitchFamily="34" charset="-128"/>
              </a:rPr>
              <a:t>Taux de croissance et totaux annuels, 2005-2006 à 2010-2011</a:t>
            </a:r>
          </a:p>
        </p:txBody>
      </p:sp>
      <p:sp>
        <p:nvSpPr>
          <p:cNvPr id="409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eaLnBrk="1" hangingPunct="1"/>
            <a:fld id="{B5A0497D-B609-490D-B415-0B37DBA04EE9}" type="slidenum">
              <a:rPr lang="en-US" sz="1400" smtClean="0">
                <a:solidFill>
                  <a:schemeClr val="bg1"/>
                </a:solidFill>
              </a:rPr>
              <a:pPr eaLnBrk="1" hangingPunct="1"/>
              <a:t>20</a:t>
            </a:fld>
            <a:endParaRPr lang="en-US" sz="1400" dirty="0" smtClean="0"/>
          </a:p>
        </p:txBody>
      </p:sp>
      <p:graphicFrame>
        <p:nvGraphicFramePr>
          <p:cNvPr id="4100" name="Content Placeholder 5"/>
          <p:cNvGraphicFramePr>
            <a:graphicFrameLocks noGrp="1"/>
          </p:cNvGraphicFramePr>
          <p:nvPr>
            <p:ph idx="1"/>
            <p:extLst>
              <p:ext uri="{D42A27DB-BD31-4B8C-83A1-F6EECF244321}">
                <p14:modId xmlns:p14="http://schemas.microsoft.com/office/powerpoint/2010/main" val="1330930179"/>
              </p:ext>
            </p:extLst>
          </p:nvPr>
        </p:nvGraphicFramePr>
        <p:xfrm>
          <a:off x="1484313" y="1349375"/>
          <a:ext cx="6535737" cy="3941763"/>
        </p:xfrm>
        <a:graphic>
          <a:graphicData uri="http://schemas.openxmlformats.org/presentationml/2006/ole">
            <mc:AlternateContent xmlns:mc="http://schemas.openxmlformats.org/markup-compatibility/2006">
              <mc:Choice xmlns:v="urn:schemas-microsoft-com:vml" Requires="v">
                <p:oleObj spid="_x0000_s3142" name="Worksheet" r:id="rId5" imgW="7200900" imgH="4343516" progId="Excel.Sheet.8">
                  <p:embed/>
                </p:oleObj>
              </mc:Choice>
              <mc:Fallback>
                <p:oleObj name="Worksheet" r:id="rId5" imgW="7200900" imgH="4343516" progId="Excel.Sheet.8">
                  <p:embed/>
                  <p:pic>
                    <p:nvPicPr>
                      <p:cNvPr id="0" name=""/>
                      <p:cNvPicPr>
                        <a:picLocks noGrp="1" noChangeArrowheads="1"/>
                      </p:cNvPicPr>
                      <p:nvPr/>
                    </p:nvPicPr>
                    <p:blipFill>
                      <a:blip r:embed="rId6"/>
                      <a:srcRect/>
                      <a:stretch>
                        <a:fillRect/>
                      </a:stretch>
                    </p:blipFill>
                    <p:spPr bwMode="auto">
                      <a:xfrm>
                        <a:off x="1484313" y="1349375"/>
                        <a:ext cx="6535737" cy="3941763"/>
                      </a:xfrm>
                      <a:prstGeom prst="rect">
                        <a:avLst/>
                      </a:prstGeom>
                      <a:noFill/>
                      <a:ln>
                        <a:noFill/>
                      </a:ln>
                    </p:spPr>
                  </p:pic>
                </p:oleObj>
              </mc:Fallback>
            </mc:AlternateContent>
          </a:graphicData>
        </a:graphic>
      </p:graphicFrame>
      <p:sp>
        <p:nvSpPr>
          <p:cNvPr id="5" name="TextBox 4"/>
          <p:cNvSpPr txBox="1"/>
          <p:nvPr/>
        </p:nvSpPr>
        <p:spPr>
          <a:xfrm>
            <a:off x="992695" y="5301208"/>
            <a:ext cx="7560840" cy="1169551"/>
          </a:xfrm>
          <a:prstGeom prst="rect">
            <a:avLst/>
          </a:prstGeom>
          <a:noFill/>
        </p:spPr>
        <p:txBody>
          <a:bodyPr wrap="square" rtlCol="0">
            <a:spAutoFit/>
          </a:bodyPr>
          <a:lstStyle/>
          <a:p>
            <a:r>
              <a:rPr lang="fr-CA" sz="1200" b="1" dirty="0" smtClean="0"/>
              <a:t>* Part fédérale des dépenses en médicaments sur ordonnance assumées par neuf régimes publics d’assurance-médicaments qui participent au Système national d’information sur l’utilisation des médicaments prescrits (SNIUMP). Les totaux correspondent aux dépenses des régimes en ordonnances, ces dernières comprenant le médicament, les frais d’exécution d’ordonnance et la marge bénéficiaire.</a:t>
            </a:r>
            <a:r>
              <a:rPr lang="en-CA" sz="1100" dirty="0"/>
              <a:t>		</a:t>
            </a:r>
          </a:p>
          <a:p>
            <a:r>
              <a:rPr lang="en-CA" sz="1100" dirty="0"/>
              <a:t>				</a:t>
            </a:r>
          </a:p>
          <a:p>
            <a:endParaRPr lang="en-CA" sz="1100" dirty="0"/>
          </a:p>
        </p:txBody>
      </p:sp>
    </p:spTree>
    <p:extLst>
      <p:ext uri="{BB962C8B-B14F-4D97-AF65-F5344CB8AC3E}">
        <p14:creationId xmlns:p14="http://schemas.microsoft.com/office/powerpoint/2010/main" val="2005632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fr-CA" sz="2800" dirty="0" smtClean="0">
                <a:solidFill>
                  <a:schemeClr val="tx1"/>
                </a:solidFill>
              </a:rPr>
              <a:t>Variation des parts de toutes les ordonnances* par segment de marché, 2005-2006 à 2010-2011</a:t>
            </a:r>
            <a:br>
              <a:rPr lang="fr-CA" sz="2800" dirty="0" smtClean="0">
                <a:solidFill>
                  <a:schemeClr val="tx1"/>
                </a:solidFill>
              </a:rPr>
            </a:br>
            <a:r>
              <a:rPr lang="fr-CA" sz="2800" dirty="0" smtClean="0"/>
              <a:t>________________________________________________</a:t>
            </a:r>
            <a:br>
              <a:rPr lang="fr-CA" sz="2800" dirty="0" smtClean="0"/>
            </a:br>
            <a:endParaRPr lang="fr-CA" sz="2800" dirty="0" smtClean="0"/>
          </a:p>
        </p:txBody>
      </p:sp>
      <p:sp>
        <p:nvSpPr>
          <p:cNvPr id="2" name="Slide Number Placeholder 1"/>
          <p:cNvSpPr>
            <a:spLocks noGrp="1"/>
          </p:cNvSpPr>
          <p:nvPr>
            <p:ph type="sldNum" sz="quarter" idx="10"/>
          </p:nvPr>
        </p:nvSpPr>
        <p:spPr/>
        <p:txBody>
          <a:bodyPr/>
          <a:lstStyle/>
          <a:p>
            <a:fld id="{9AE01BED-D8E1-49C6-9412-EC47A3C5ABFB}" type="slidenum">
              <a:rPr lang="en-US" smtClean="0"/>
              <a:pPr/>
              <a:t>21</a:t>
            </a:fld>
            <a:endParaRPr lang="en-US" dirty="0"/>
          </a:p>
        </p:txBody>
      </p:sp>
      <p:pic>
        <p:nvPicPr>
          <p:cNvPr id="6" name="Content Placeholder 4"/>
          <p:cNvPicPr>
            <a:picLocks noGrp="1"/>
          </p:cNvPicPr>
          <p:nvPr>
            <p:ph idx="1"/>
          </p:nvPr>
        </p:nvPicPr>
        <p:blipFill>
          <a:blip r:embed="rId3"/>
          <a:stretch>
            <a:fillRect/>
          </a:stretch>
        </p:blipFill>
        <p:spPr>
          <a:xfrm>
            <a:off x="1115616" y="1628800"/>
            <a:ext cx="7799784" cy="3672408"/>
          </a:xfrm>
          <a:prstGeom prst="rect">
            <a:avLst/>
          </a:prstGeom>
        </p:spPr>
      </p:pic>
      <p:sp>
        <p:nvSpPr>
          <p:cNvPr id="3" name="TextBox 2"/>
          <p:cNvSpPr txBox="1"/>
          <p:nvPr/>
        </p:nvSpPr>
        <p:spPr>
          <a:xfrm>
            <a:off x="1250246" y="5733255"/>
            <a:ext cx="7488832" cy="276999"/>
          </a:xfrm>
          <a:prstGeom prst="rect">
            <a:avLst/>
          </a:prstGeom>
          <a:noFill/>
        </p:spPr>
        <p:txBody>
          <a:bodyPr wrap="square" rtlCol="0">
            <a:spAutoFit/>
          </a:bodyPr>
          <a:lstStyle/>
          <a:p>
            <a:r>
              <a:rPr lang="fr-CA" sz="1200" dirty="0" smtClean="0"/>
              <a:t>* </a:t>
            </a:r>
            <a:r>
              <a:rPr lang="fr-CA" sz="1200" b="1" dirty="0" smtClean="0"/>
              <a:t>Les totaux correspondent à ceux de neuf régimes publics d’assurance-médicaments qui participent au SNIUMP.</a:t>
            </a:r>
            <a:endParaRPr lang="fr-CA" sz="1200" b="1" dirty="0"/>
          </a:p>
        </p:txBody>
      </p:sp>
      <p:sp>
        <p:nvSpPr>
          <p:cNvPr id="4" name="TextBox 3"/>
          <p:cNvSpPr txBox="1"/>
          <p:nvPr/>
        </p:nvSpPr>
        <p:spPr>
          <a:xfrm>
            <a:off x="1115616" y="5301208"/>
            <a:ext cx="7776864" cy="400110"/>
          </a:xfrm>
          <a:prstGeom prst="rect">
            <a:avLst/>
          </a:prstGeom>
          <a:noFill/>
        </p:spPr>
        <p:txBody>
          <a:bodyPr wrap="square" rtlCol="0">
            <a:spAutoFit/>
          </a:bodyPr>
          <a:lstStyle/>
          <a:p>
            <a:r>
              <a:rPr lang="fr-CA" sz="1000" dirty="0" smtClean="0"/>
              <a:t>Équivalents français : Generic = Produits médicamenteux génériques; Patented Brand = Produits médicamenteux de marque brevetés; Non-Patented Brand = Produits médicamenteux de marque non brevetés</a:t>
            </a:r>
            <a:endParaRPr lang="fr-CA" sz="1000" dirty="0"/>
          </a:p>
        </p:txBody>
      </p:sp>
    </p:spTree>
    <p:extLst>
      <p:ext uri="{BB962C8B-B14F-4D97-AF65-F5344CB8AC3E}">
        <p14:creationId xmlns:p14="http://schemas.microsoft.com/office/powerpoint/2010/main" val="1251163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fr-CA" sz="2800" dirty="0" smtClean="0">
                <a:solidFill>
                  <a:schemeClr val="tx1"/>
                </a:solidFill>
              </a:rPr>
              <a:t>Aperçu du CEPMB</a:t>
            </a:r>
            <a:br>
              <a:rPr lang="fr-CA" sz="2800" dirty="0" smtClean="0">
                <a:solidFill>
                  <a:schemeClr val="tx1"/>
                </a:solidFill>
              </a:rPr>
            </a:br>
            <a:r>
              <a:rPr lang="fr-CA" sz="2800" dirty="0" smtClean="0"/>
              <a:t>________________________________________________</a:t>
            </a:r>
            <a:br>
              <a:rPr lang="fr-CA" sz="2800" dirty="0" smtClean="0"/>
            </a:br>
            <a:r>
              <a:rPr lang="fr-CA" sz="2800" dirty="0" smtClean="0"/>
              <a:t/>
            </a:r>
            <a:br>
              <a:rPr lang="fr-CA" sz="2800" dirty="0" smtClean="0"/>
            </a:br>
            <a:endParaRPr lang="fr-CA" sz="2800" dirty="0" smtClean="0"/>
          </a:p>
        </p:txBody>
      </p:sp>
      <p:sp>
        <p:nvSpPr>
          <p:cNvPr id="27650" name="Content Placeholder 2"/>
          <p:cNvSpPr>
            <a:spLocks noGrp="1"/>
          </p:cNvSpPr>
          <p:nvPr>
            <p:ph idx="1"/>
          </p:nvPr>
        </p:nvSpPr>
        <p:spPr>
          <a:xfrm>
            <a:off x="1066800" y="980728"/>
            <a:ext cx="7848600" cy="4114800"/>
          </a:xfrm>
        </p:spPr>
        <p:txBody>
          <a:bodyPr/>
          <a:lstStyle/>
          <a:p>
            <a:pPr>
              <a:buFont typeface="Wingdings" pitchFamily="2" charset="2"/>
              <a:buChar char="§"/>
              <a:defRPr/>
            </a:pPr>
            <a:r>
              <a:rPr lang="fr-FR" dirty="0" smtClean="0">
                <a:solidFill>
                  <a:schemeClr val="tx1"/>
                </a:solidFill>
              </a:rPr>
              <a:t>Créé </a:t>
            </a:r>
            <a:r>
              <a:rPr lang="fr-FR" dirty="0">
                <a:solidFill>
                  <a:schemeClr val="tx1"/>
                </a:solidFill>
              </a:rPr>
              <a:t>en 1987 comme pilier de protection </a:t>
            </a:r>
            <a:r>
              <a:rPr lang="fr-FR" dirty="0" smtClean="0">
                <a:solidFill>
                  <a:schemeClr val="tx1"/>
                </a:solidFill>
              </a:rPr>
              <a:t>du consommateur </a:t>
            </a:r>
            <a:r>
              <a:rPr lang="fr-FR" dirty="0">
                <a:solidFill>
                  <a:schemeClr val="tx1"/>
                </a:solidFill>
              </a:rPr>
              <a:t>en vertu </a:t>
            </a:r>
            <a:r>
              <a:rPr lang="fr-FR" dirty="0" smtClean="0">
                <a:solidFill>
                  <a:schemeClr val="tx1"/>
                </a:solidFill>
              </a:rPr>
              <a:t>des modifications apportées à </a:t>
            </a:r>
            <a:r>
              <a:rPr lang="fr-FR" dirty="0">
                <a:solidFill>
                  <a:schemeClr val="tx1"/>
                </a:solidFill>
              </a:rPr>
              <a:t>la </a:t>
            </a:r>
            <a:r>
              <a:rPr lang="fr-FR" i="1" dirty="0">
                <a:solidFill>
                  <a:schemeClr val="tx1"/>
                </a:solidFill>
              </a:rPr>
              <a:t>Loi sur les </a:t>
            </a:r>
            <a:r>
              <a:rPr lang="fr-FR" i="1" dirty="0" smtClean="0">
                <a:solidFill>
                  <a:schemeClr val="tx1"/>
                </a:solidFill>
              </a:rPr>
              <a:t>brevets</a:t>
            </a:r>
            <a:endParaRPr lang="fr-CA" i="1" dirty="0" smtClean="0">
              <a:solidFill>
                <a:schemeClr val="tx1"/>
              </a:solidFill>
            </a:endParaRPr>
          </a:p>
          <a:p>
            <a:pPr>
              <a:buFont typeface="Wingdings" pitchFamily="2" charset="2"/>
              <a:buChar char="§"/>
              <a:defRPr/>
            </a:pPr>
            <a:r>
              <a:rPr lang="fr-CA" dirty="0" smtClean="0">
                <a:solidFill>
                  <a:schemeClr val="tx1"/>
                </a:solidFill>
              </a:rPr>
              <a:t>Le CEPMB est un organisme indépendant qui détient des pouvoirs quasi judiciaires. Il est investi d’un double rôle :</a:t>
            </a:r>
          </a:p>
          <a:p>
            <a:pPr lvl="1">
              <a:buFont typeface="Wingdings" pitchFamily="2" charset="2"/>
              <a:buChar char="§"/>
              <a:defRPr/>
            </a:pPr>
            <a:r>
              <a:rPr lang="fr-CA" sz="2000" b="1" i="1" dirty="0" smtClean="0">
                <a:solidFill>
                  <a:schemeClr val="tx1"/>
                </a:solidFill>
              </a:rPr>
              <a:t>Réglementation </a:t>
            </a:r>
            <a:r>
              <a:rPr lang="fr-CA" sz="2000" b="1" dirty="0" smtClean="0">
                <a:solidFill>
                  <a:schemeClr val="tx1"/>
                </a:solidFill>
              </a:rPr>
              <a:t>:</a:t>
            </a:r>
            <a:r>
              <a:rPr lang="fr-CA" sz="2000" dirty="0" smtClean="0">
                <a:solidFill>
                  <a:schemeClr val="tx1"/>
                </a:solidFill>
              </a:rPr>
              <a:t> Veiller à ce que les prix auxquels les brevetés vendent leurs médicaments brevetés au Canada ne soient pas excessifs</a:t>
            </a:r>
          </a:p>
          <a:p>
            <a:pPr lvl="1">
              <a:buFont typeface="Wingdings" pitchFamily="2" charset="2"/>
              <a:buChar char="§"/>
              <a:defRPr/>
            </a:pPr>
            <a:r>
              <a:rPr lang="fr-CA" sz="2000" b="1" i="1" dirty="0" smtClean="0">
                <a:solidFill>
                  <a:schemeClr val="tx1"/>
                </a:solidFill>
              </a:rPr>
              <a:t>Rapport </a:t>
            </a:r>
            <a:r>
              <a:rPr lang="fr-CA" sz="2000" b="1" dirty="0" smtClean="0">
                <a:solidFill>
                  <a:schemeClr val="tx1"/>
                </a:solidFill>
              </a:rPr>
              <a:t>:</a:t>
            </a:r>
            <a:r>
              <a:rPr lang="fr-CA" sz="2000" dirty="0" smtClean="0">
                <a:solidFill>
                  <a:schemeClr val="tx1"/>
                </a:solidFill>
              </a:rPr>
              <a:t> Faire rapport des tendances relatives aux produits pharmaceutiques ainsi que des dépenses de recherche des brevetés</a:t>
            </a:r>
          </a:p>
          <a:p>
            <a:pPr>
              <a:buFont typeface="Wingdings" pitchFamily="2" charset="2"/>
              <a:buChar char="§"/>
            </a:pPr>
            <a:r>
              <a:rPr lang="fr-CA" dirty="0" smtClean="0">
                <a:solidFill>
                  <a:schemeClr val="tx1"/>
                </a:solidFill>
              </a:rPr>
              <a:t>Compétence</a:t>
            </a:r>
          </a:p>
          <a:p>
            <a:pPr lvl="1">
              <a:buFont typeface="Wingdings" pitchFamily="2" charset="2"/>
              <a:buChar char="§"/>
            </a:pPr>
            <a:r>
              <a:rPr lang="fr-CA" sz="2000" dirty="0">
                <a:solidFill>
                  <a:schemeClr val="tx1"/>
                </a:solidFill>
              </a:rPr>
              <a:t>Réglementation des prix départ-usine, à savoir les prix auxquels les brevetés vendent leurs </a:t>
            </a:r>
            <a:r>
              <a:rPr lang="fr-CA" sz="2000" dirty="0" smtClean="0">
                <a:solidFill>
                  <a:schemeClr val="tx1"/>
                </a:solidFill>
              </a:rPr>
              <a:t>médicaments </a:t>
            </a:r>
            <a:r>
              <a:rPr lang="fr-CA" sz="2000" dirty="0">
                <a:solidFill>
                  <a:schemeClr val="tx1"/>
                </a:solidFill>
              </a:rPr>
              <a:t>brevetés pour usage humain ou vétérinaire au Canada aux grossistes, aux hôpitaux et aux </a:t>
            </a:r>
            <a:r>
              <a:rPr lang="fr-CA" sz="2000" dirty="0" smtClean="0">
                <a:solidFill>
                  <a:schemeClr val="tx1"/>
                </a:solidFill>
              </a:rPr>
              <a:t>pharmacies</a:t>
            </a:r>
            <a:r>
              <a:rPr lang="en-CA" sz="2000" dirty="0" smtClean="0">
                <a:solidFill>
                  <a:schemeClr val="tx1"/>
                </a:solidFill>
              </a:rPr>
              <a:t> </a:t>
            </a:r>
            <a:endParaRPr lang="en-US" dirty="0" smtClean="0">
              <a:solidFill>
                <a:schemeClr val="tx1"/>
              </a:solidFill>
            </a:endParaRPr>
          </a:p>
          <a:p>
            <a:pPr>
              <a:buFont typeface="Wingdings" pitchFamily="2" charset="2"/>
              <a:buChar char="§"/>
            </a:pPr>
            <a:endParaRPr lang="en-US" dirty="0" smtClean="0">
              <a:solidFill>
                <a:schemeClr val="tx1"/>
              </a:solidFill>
            </a:endParaRPr>
          </a:p>
          <a:p>
            <a:pPr lvl="1">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p:txBody>
      </p:sp>
      <p:sp>
        <p:nvSpPr>
          <p:cNvPr id="2" name="Slide Number Placeholder 1"/>
          <p:cNvSpPr>
            <a:spLocks noGrp="1"/>
          </p:cNvSpPr>
          <p:nvPr>
            <p:ph type="sldNum" sz="quarter" idx="10"/>
          </p:nvPr>
        </p:nvSpPr>
        <p:spPr/>
        <p:txBody>
          <a:bodyPr/>
          <a:lstStyle/>
          <a:p>
            <a:fld id="{9AE01BED-D8E1-49C6-9412-EC47A3C5ABFB}" type="slidenum">
              <a:rPr lang="en-US" smtClean="0"/>
              <a:pPr/>
              <a:t>3</a:t>
            </a:fld>
            <a:endParaRPr lang="en-US" dirty="0"/>
          </a:p>
        </p:txBody>
      </p:sp>
    </p:spTree>
    <p:extLst>
      <p:ext uri="{BB962C8B-B14F-4D97-AF65-F5344CB8AC3E}">
        <p14:creationId xmlns:p14="http://schemas.microsoft.com/office/powerpoint/2010/main" val="3073132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fr-CA" sz="2600" dirty="0" smtClean="0">
                <a:solidFill>
                  <a:schemeClr val="tx1"/>
                </a:solidFill>
              </a:rPr>
              <a:t>Tests appliqués aux prix du CEPMB – Niveau thérapeutique</a:t>
            </a:r>
            <a:r>
              <a:rPr lang="fr-CA" sz="2800" dirty="0" smtClean="0">
                <a:solidFill>
                  <a:schemeClr val="tx1"/>
                </a:solidFill>
              </a:rPr>
              <a:t/>
            </a:r>
            <a:br>
              <a:rPr lang="fr-CA" sz="2800" dirty="0" smtClean="0">
                <a:solidFill>
                  <a:schemeClr val="tx1"/>
                </a:solidFill>
              </a:rPr>
            </a:br>
            <a:r>
              <a:rPr lang="fr-CA" sz="2800" dirty="0" smtClean="0"/>
              <a:t>________________________________________________</a:t>
            </a:r>
            <a:r>
              <a:rPr lang="en-US" sz="2800" dirty="0" smtClean="0"/>
              <a:t/>
            </a:r>
            <a:br>
              <a:rPr lang="en-US" sz="2800" dirty="0" smtClean="0"/>
            </a:br>
            <a:r>
              <a:rPr lang="en-US" sz="2800" dirty="0" smtClean="0"/>
              <a:t/>
            </a:r>
            <a:br>
              <a:rPr lang="en-US" sz="2800" dirty="0" smtClean="0"/>
            </a:br>
            <a:endParaRPr lang="en-US" sz="2800" dirty="0" smtClean="0"/>
          </a:p>
        </p:txBody>
      </p:sp>
      <p:sp>
        <p:nvSpPr>
          <p:cNvPr id="27650" name="Content Placeholder 2"/>
          <p:cNvSpPr>
            <a:spLocks noGrp="1"/>
          </p:cNvSpPr>
          <p:nvPr>
            <p:ph idx="1"/>
          </p:nvPr>
        </p:nvSpPr>
        <p:spPr>
          <a:xfrm>
            <a:off x="1066800" y="970384"/>
            <a:ext cx="7848600" cy="5050904"/>
          </a:xfrm>
        </p:spPr>
        <p:txBody>
          <a:bodyPr/>
          <a:lstStyle/>
          <a:p>
            <a:pPr>
              <a:buFont typeface="Wingdings" pitchFamily="2" charset="2"/>
              <a:buChar char="§"/>
              <a:defRPr/>
            </a:pPr>
            <a:r>
              <a:rPr lang="fr-CA" sz="1800" dirty="0" smtClean="0">
                <a:solidFill>
                  <a:schemeClr val="tx1"/>
                </a:solidFill>
              </a:rPr>
              <a:t>Combinaison de l’amélioration thérapeutique et du prix de référence international</a:t>
            </a:r>
          </a:p>
          <a:p>
            <a:pPr>
              <a:buFont typeface="Wingdings" pitchFamily="2" charset="2"/>
              <a:buChar char="§"/>
              <a:defRPr/>
            </a:pPr>
            <a:r>
              <a:rPr lang="fr-CA" sz="1800" dirty="0" smtClean="0">
                <a:solidFill>
                  <a:schemeClr val="tx1"/>
                </a:solidFill>
              </a:rPr>
              <a:t>Reconnaître l’innovation pharmaceutique progressive</a:t>
            </a:r>
          </a:p>
          <a:p>
            <a:pPr lvl="1">
              <a:buFont typeface="Wingdings" pitchFamily="2" charset="2"/>
              <a:buChar char="§"/>
              <a:defRPr/>
            </a:pPr>
            <a:r>
              <a:rPr lang="fr-CA" sz="1600" dirty="0" smtClean="0">
                <a:solidFill>
                  <a:schemeClr val="tx1"/>
                </a:solidFill>
              </a:rPr>
              <a:t>Au moment du lancement, la majoration de prix s’harmonise avec le degré d’amélioration des bienfaits thérapeutiques :</a:t>
            </a:r>
          </a:p>
          <a:p>
            <a:pPr lvl="2">
              <a:buFont typeface="Wingdings" pitchFamily="2" charset="2"/>
              <a:buChar char="§"/>
              <a:defRPr/>
            </a:pPr>
            <a:r>
              <a:rPr lang="fr-CA" sz="1600" dirty="0" smtClean="0">
                <a:solidFill>
                  <a:schemeClr val="tx1"/>
                </a:solidFill>
              </a:rPr>
              <a:t>Quatre nouveaux niveaux d’amélioration thérapeutique :</a:t>
            </a:r>
          </a:p>
          <a:p>
            <a:pPr marL="1371600" lvl="3" indent="-342900">
              <a:buAutoNum type="arabicParenR"/>
              <a:defRPr/>
            </a:pPr>
            <a:r>
              <a:rPr lang="fr-CA" sz="1500" dirty="0" smtClean="0">
                <a:solidFill>
                  <a:schemeClr val="tx1"/>
                </a:solidFill>
              </a:rPr>
              <a:t>Découverte – Test de la médiane des prix internationaux (MPI)</a:t>
            </a:r>
          </a:p>
          <a:p>
            <a:pPr marL="1371600" lvl="3" indent="-342900">
              <a:buAutoNum type="arabicParenR"/>
              <a:defRPr/>
            </a:pPr>
            <a:r>
              <a:rPr lang="fr-CA" sz="1500" dirty="0" smtClean="0">
                <a:solidFill>
                  <a:schemeClr val="tx1"/>
                </a:solidFill>
              </a:rPr>
              <a:t>Amélioration importante – Le prix le plus élevé entre le plus élevé des prix obtenus au moyen du Test de la comparaison du prix selon la catégorie thérapeutique et le test MPI</a:t>
            </a:r>
          </a:p>
          <a:p>
            <a:pPr marL="1371600" lvl="3" indent="-342900">
              <a:buAutoNum type="arabicParenR"/>
              <a:defRPr/>
            </a:pPr>
            <a:r>
              <a:rPr lang="fr-CA" sz="1500" dirty="0" smtClean="0">
                <a:solidFill>
                  <a:schemeClr val="tx1"/>
                </a:solidFill>
              </a:rPr>
              <a:t>Amélioration modeste – Le plus élevé des prix entre la médiane des prix obtenus au moyen du Test de la comparaison du prix selon la catégorie thérapeutique et du test MPI, et le prix le plus élevé obtenu au moyen du Test de la comparaison du prix selon la catégorie thérapeutique </a:t>
            </a:r>
            <a:r>
              <a:rPr lang="fr-CA" sz="1500" i="1" dirty="0" smtClean="0">
                <a:solidFill>
                  <a:schemeClr val="tx1"/>
                </a:solidFill>
              </a:rPr>
              <a:t>(des facteurs primaires et secondaires s’appliquent dans ce cas)</a:t>
            </a:r>
            <a:endParaRPr lang="fr-CA" sz="1500" dirty="0" smtClean="0">
              <a:solidFill>
                <a:schemeClr val="tx1"/>
              </a:solidFill>
            </a:endParaRPr>
          </a:p>
          <a:p>
            <a:pPr marL="1371600" lvl="3" indent="-342900">
              <a:buFontTx/>
              <a:buAutoNum type="arabicParenR"/>
              <a:defRPr/>
            </a:pPr>
            <a:r>
              <a:rPr lang="fr-CA" sz="1500" dirty="0" smtClean="0">
                <a:solidFill>
                  <a:schemeClr val="tx1"/>
                </a:solidFill>
              </a:rPr>
              <a:t>Amélioration minime ou nulle – Le prix le plus élevé obtenu au moyen du Test de la comparaison du prix selon la catégorie thérapeutique</a:t>
            </a:r>
          </a:p>
          <a:p>
            <a:pPr lvl="0">
              <a:buFont typeface="Wingdings" pitchFamily="2" charset="2"/>
              <a:buChar char="§"/>
              <a:defRPr/>
            </a:pPr>
            <a:r>
              <a:rPr lang="fr-CA" sz="1800" dirty="0" smtClean="0">
                <a:solidFill>
                  <a:schemeClr val="tx1"/>
                </a:solidFill>
              </a:rPr>
              <a:t>Après le lancement, surveiller le prix de transaction moyen (PTM) par rapport au prix moyen non excessif (PMNE), assujetti à la limite établie en fonction de l’Indice des prix à la consommation</a:t>
            </a:r>
          </a:p>
          <a:p>
            <a:pPr>
              <a:buFont typeface="Wingdings" pitchFamily="2" charset="2"/>
              <a:buChar char="§"/>
              <a:defRPr/>
            </a:pPr>
            <a:endParaRPr lang="en-CA" dirty="0" smtClean="0">
              <a:solidFill>
                <a:schemeClr val="tx1"/>
              </a:solidFill>
            </a:endParaRPr>
          </a:p>
          <a:p>
            <a:pPr lvl="2">
              <a:buFont typeface="Wingdings" pitchFamily="2" charset="2"/>
              <a:buChar char="§"/>
            </a:pPr>
            <a:endParaRPr lang="en-CA" sz="1800" dirty="0">
              <a:solidFill>
                <a:schemeClr val="tx1"/>
              </a:solidFill>
            </a:endParaRPr>
          </a:p>
          <a:p>
            <a:pPr>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pPr lvl="1">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p:txBody>
      </p:sp>
      <p:sp>
        <p:nvSpPr>
          <p:cNvPr id="2" name="Slide Number Placeholder 1"/>
          <p:cNvSpPr>
            <a:spLocks noGrp="1"/>
          </p:cNvSpPr>
          <p:nvPr>
            <p:ph type="sldNum" sz="quarter" idx="10"/>
          </p:nvPr>
        </p:nvSpPr>
        <p:spPr/>
        <p:txBody>
          <a:bodyPr/>
          <a:lstStyle/>
          <a:p>
            <a:fld id="{9AE01BED-D8E1-49C6-9412-EC47A3C5ABFB}" type="slidenum">
              <a:rPr lang="en-US" smtClean="0"/>
              <a:pPr/>
              <a:t>4</a:t>
            </a:fld>
            <a:endParaRPr lang="en-US" dirty="0"/>
          </a:p>
        </p:txBody>
      </p:sp>
    </p:spTree>
    <p:extLst>
      <p:ext uri="{BB962C8B-B14F-4D97-AF65-F5344CB8AC3E}">
        <p14:creationId xmlns:p14="http://schemas.microsoft.com/office/powerpoint/2010/main" val="4097045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82" y="800708"/>
            <a:ext cx="7848600" cy="5112568"/>
          </a:xfrm>
        </p:spPr>
        <p:txBody>
          <a:bodyPr/>
          <a:lstStyle/>
          <a:p>
            <a:r>
              <a:rPr lang="fr-CA" sz="1800" dirty="0">
                <a:solidFill>
                  <a:schemeClr val="tx1"/>
                </a:solidFill>
              </a:rPr>
              <a:t>Le prix de référence au lancement et pour les médicaments existants est établi en fonction de 7 pays de comparaison – </a:t>
            </a:r>
            <a:r>
              <a:rPr lang="fr-CA" sz="1600" dirty="0">
                <a:solidFill>
                  <a:schemeClr val="tx1"/>
                </a:solidFill>
              </a:rPr>
              <a:t>la France, l’Allemagne, l’Italie, la Suède, la Suisse, le </a:t>
            </a:r>
            <a:r>
              <a:rPr lang="fr-CA" sz="1600" dirty="0" smtClean="0">
                <a:solidFill>
                  <a:schemeClr val="tx1"/>
                </a:solidFill>
              </a:rPr>
              <a:t>Royaume-Uni (R.-</a:t>
            </a:r>
            <a:r>
              <a:rPr lang="fr-CA" sz="1600" dirty="0">
                <a:solidFill>
                  <a:schemeClr val="tx1"/>
                </a:solidFill>
              </a:rPr>
              <a:t>U</a:t>
            </a:r>
            <a:r>
              <a:rPr lang="fr-CA" sz="1600" dirty="0" smtClean="0">
                <a:solidFill>
                  <a:schemeClr val="tx1"/>
                </a:solidFill>
              </a:rPr>
              <a:t>.) </a:t>
            </a:r>
            <a:r>
              <a:rPr lang="fr-CA" sz="1600" dirty="0">
                <a:solidFill>
                  <a:schemeClr val="tx1"/>
                </a:solidFill>
              </a:rPr>
              <a:t>et les </a:t>
            </a:r>
            <a:r>
              <a:rPr lang="fr-CA" sz="1600" dirty="0" smtClean="0">
                <a:solidFill>
                  <a:schemeClr val="tx1"/>
                </a:solidFill>
              </a:rPr>
              <a:t>États-Unis (É.-U.).</a:t>
            </a:r>
            <a:endParaRPr lang="en-CA" sz="1600" dirty="0">
              <a:solidFill>
                <a:schemeClr val="tx1"/>
              </a:solidFill>
            </a:endParaRPr>
          </a:p>
          <a:p>
            <a:pPr lvl="1">
              <a:buFont typeface="Wingdings" pitchFamily="2" charset="2"/>
              <a:buChar char="§"/>
            </a:pPr>
            <a:r>
              <a:rPr lang="fr-CA" sz="1500" dirty="0" smtClean="0">
                <a:solidFill>
                  <a:schemeClr val="tx1"/>
                </a:solidFill>
              </a:rPr>
              <a:t>Les modifications aux politiques dans ces pays pourraient avoir une incidence sur les prix au Canada</a:t>
            </a:r>
            <a:r>
              <a:rPr lang="en-CA" sz="1500" dirty="0" smtClean="0">
                <a:solidFill>
                  <a:schemeClr val="tx1"/>
                </a:solidFill>
              </a:rPr>
              <a:t>.</a:t>
            </a:r>
            <a:endParaRPr lang="en-CA" sz="1500" dirty="0">
              <a:solidFill>
                <a:schemeClr val="tx1"/>
              </a:solidFill>
            </a:endParaRPr>
          </a:p>
          <a:p>
            <a:r>
              <a:rPr lang="fr-CA" sz="1800" dirty="0" smtClean="0">
                <a:solidFill>
                  <a:schemeClr val="tx1"/>
                </a:solidFill>
              </a:rPr>
              <a:t>Au cours des trois dernières années, l’Allemagne a le plus souvent eu le prix de référence le plus élevé selon les tests appliqués aux prix du CEPMB, suivi des     É.-U. </a:t>
            </a:r>
          </a:p>
          <a:p>
            <a:pPr lvl="1">
              <a:buFont typeface="Wingdings" pitchFamily="2" charset="2"/>
              <a:buChar char="§"/>
            </a:pPr>
            <a:r>
              <a:rPr lang="fr-CA" sz="1500" dirty="0" smtClean="0">
                <a:solidFill>
                  <a:schemeClr val="tx1"/>
                </a:solidFill>
              </a:rPr>
              <a:t>Les mesures de limitation des coûts prises par les pays de comparaison (p. ex., l’Allemagne) peuvent entraîner de plus faibles prix au Canada</a:t>
            </a:r>
            <a:endParaRPr lang="fr-CA" sz="1500" dirty="0">
              <a:solidFill>
                <a:schemeClr val="tx1"/>
              </a:solidFill>
            </a:endParaRPr>
          </a:p>
        </p:txBody>
      </p:sp>
      <p:sp>
        <p:nvSpPr>
          <p:cNvPr id="4" name="Slide Number Placeholder 3"/>
          <p:cNvSpPr>
            <a:spLocks noGrp="1"/>
          </p:cNvSpPr>
          <p:nvPr>
            <p:ph type="sldNum" sz="quarter" idx="10"/>
          </p:nvPr>
        </p:nvSpPr>
        <p:spPr/>
        <p:txBody>
          <a:bodyPr/>
          <a:lstStyle/>
          <a:p>
            <a:fld id="{9AE01BED-D8E1-49C6-9412-EC47A3C5ABFB}" type="slidenum">
              <a:rPr lang="en-US" smtClean="0"/>
              <a:pPr/>
              <a:t>5</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946374024"/>
              </p:ext>
            </p:extLst>
          </p:nvPr>
        </p:nvGraphicFramePr>
        <p:xfrm>
          <a:off x="2438223" y="4005795"/>
          <a:ext cx="4464496" cy="1872209"/>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bwMode="auto">
          <a:xfrm>
            <a:off x="1070890" y="260648"/>
            <a:ext cx="7848600" cy="504056"/>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a:lstStyle>
          <a:p>
            <a:r>
              <a:rPr lang="en-CA" sz="2300" dirty="0" smtClean="0">
                <a:solidFill>
                  <a:schemeClr val="tx1"/>
                </a:solidFill>
              </a:rPr>
              <a:t>Tests appliqués aux prix du CEPMB </a:t>
            </a:r>
            <a:r>
              <a:rPr lang="en-CA" sz="2300" dirty="0">
                <a:solidFill>
                  <a:schemeClr val="tx1"/>
                </a:solidFill>
              </a:rPr>
              <a:t>– </a:t>
            </a:r>
            <a:r>
              <a:rPr lang="en-CA" sz="2300" dirty="0" smtClean="0">
                <a:solidFill>
                  <a:schemeClr val="tx1"/>
                </a:solidFill>
              </a:rPr>
              <a:t>Prix de </a:t>
            </a:r>
            <a:r>
              <a:rPr lang="fr-CA" sz="2300" dirty="0" smtClean="0">
                <a:solidFill>
                  <a:schemeClr val="tx1"/>
                </a:solidFill>
              </a:rPr>
              <a:t>référence</a:t>
            </a:r>
            <a:r>
              <a:rPr lang="en-CA" sz="2300" dirty="0" smtClean="0">
                <a:solidFill>
                  <a:schemeClr val="tx1"/>
                </a:solidFill>
              </a:rPr>
              <a:t> international</a:t>
            </a:r>
            <a:r>
              <a:rPr lang="en-US" sz="2300" dirty="0" smtClean="0">
                <a:solidFill>
                  <a:schemeClr val="tx1"/>
                </a:solidFill>
              </a:rPr>
              <a:t/>
            </a:r>
            <a:br>
              <a:rPr lang="en-US" sz="2300" dirty="0" smtClean="0">
                <a:solidFill>
                  <a:schemeClr val="tx1"/>
                </a:solidFill>
              </a:rPr>
            </a:br>
            <a:r>
              <a:rPr lang="en-US" sz="2300" dirty="0" smtClean="0"/>
              <a:t>__________________________________________________________</a:t>
            </a:r>
          </a:p>
        </p:txBody>
      </p:sp>
      <p:sp>
        <p:nvSpPr>
          <p:cNvPr id="6" name="TextBox 5"/>
          <p:cNvSpPr txBox="1"/>
          <p:nvPr/>
        </p:nvSpPr>
        <p:spPr>
          <a:xfrm>
            <a:off x="2407672" y="3501008"/>
            <a:ext cx="4464496" cy="461665"/>
          </a:xfrm>
          <a:prstGeom prst="rect">
            <a:avLst/>
          </a:prstGeom>
          <a:noFill/>
        </p:spPr>
        <p:txBody>
          <a:bodyPr wrap="square" rtlCol="0">
            <a:spAutoFit/>
          </a:bodyPr>
          <a:lstStyle/>
          <a:p>
            <a:pPr algn="ctr"/>
            <a:r>
              <a:rPr lang="fr-CA" sz="1200" b="1" dirty="0" smtClean="0"/>
              <a:t>Fréquence de l’établissement de la comparaison du prix au Canada avec le prix international le plus élevé au moment du lancement</a:t>
            </a:r>
            <a:endParaRPr lang="fr-CA" sz="1200" b="1" dirty="0"/>
          </a:p>
        </p:txBody>
      </p:sp>
      <p:sp>
        <p:nvSpPr>
          <p:cNvPr id="2" name="TextBox 1"/>
          <p:cNvSpPr txBox="1"/>
          <p:nvPr/>
        </p:nvSpPr>
        <p:spPr>
          <a:xfrm>
            <a:off x="2630395" y="5769425"/>
            <a:ext cx="4019049" cy="246221"/>
          </a:xfrm>
          <a:prstGeom prst="rect">
            <a:avLst/>
          </a:prstGeom>
          <a:noFill/>
        </p:spPr>
        <p:txBody>
          <a:bodyPr wrap="none" rtlCol="0">
            <a:spAutoFit/>
          </a:bodyPr>
          <a:lstStyle/>
          <a:p>
            <a:r>
              <a:rPr lang="fr-CA" sz="1000" dirty="0" smtClean="0"/>
              <a:t>Pays de gauche à droite : France; Allemagne; Italie; Suède; Suisse; R.-U.; É.-U.</a:t>
            </a:r>
            <a:endParaRPr lang="fr-CA" sz="1000" dirty="0"/>
          </a:p>
        </p:txBody>
      </p:sp>
    </p:spTree>
    <p:extLst>
      <p:ext uri="{BB962C8B-B14F-4D97-AF65-F5344CB8AC3E}">
        <p14:creationId xmlns:p14="http://schemas.microsoft.com/office/powerpoint/2010/main" val="2365745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fr-CA" sz="2100" dirty="0" smtClean="0">
                <a:solidFill>
                  <a:schemeClr val="tx1"/>
                </a:solidFill>
              </a:rPr>
              <a:t>Modifications/Clarifications apportées aux Lignes directrices depuis </a:t>
            </a:r>
            <a:r>
              <a:rPr lang="en-CA" sz="2100" dirty="0" smtClean="0">
                <a:solidFill>
                  <a:schemeClr val="tx1"/>
                </a:solidFill>
              </a:rPr>
              <a:t>2010</a:t>
            </a:r>
            <a:r>
              <a:rPr lang="en-CA" sz="2800" dirty="0" smtClean="0">
                <a:solidFill>
                  <a:schemeClr val="tx1"/>
                </a:solidFill>
              </a:rPr>
              <a:t/>
            </a:r>
            <a:br>
              <a:rPr lang="en-CA" sz="2800" dirty="0" smtClean="0">
                <a:solidFill>
                  <a:schemeClr val="tx1"/>
                </a:solidFill>
              </a:rPr>
            </a:br>
            <a:r>
              <a:rPr lang="en-US" sz="2800" dirty="0" smtClean="0"/>
              <a:t>________________________________________________</a:t>
            </a:r>
            <a:br>
              <a:rPr lang="en-US" sz="2800" dirty="0" smtClean="0"/>
            </a:br>
            <a:r>
              <a:rPr lang="en-US" sz="2800" dirty="0" smtClean="0"/>
              <a:t/>
            </a:r>
            <a:br>
              <a:rPr lang="en-US" sz="2800" dirty="0" smtClean="0"/>
            </a:br>
            <a:r>
              <a:rPr lang="en-US" sz="2800" dirty="0" smtClean="0"/>
              <a:t/>
            </a:r>
            <a:br>
              <a:rPr lang="en-US" sz="2800" dirty="0" smtClean="0"/>
            </a:br>
            <a:endParaRPr lang="en-US" sz="2800" dirty="0" smtClean="0"/>
          </a:p>
        </p:txBody>
      </p:sp>
      <p:sp>
        <p:nvSpPr>
          <p:cNvPr id="27650" name="Content Placeholder 2"/>
          <p:cNvSpPr>
            <a:spLocks noGrp="1"/>
          </p:cNvSpPr>
          <p:nvPr>
            <p:ph idx="1"/>
          </p:nvPr>
        </p:nvSpPr>
        <p:spPr>
          <a:xfrm>
            <a:off x="1066800" y="1412776"/>
            <a:ext cx="7848600" cy="4114800"/>
          </a:xfrm>
        </p:spPr>
        <p:txBody>
          <a:bodyPr/>
          <a:lstStyle/>
          <a:p>
            <a:pPr>
              <a:buFont typeface="Wingdings" pitchFamily="2" charset="2"/>
              <a:buChar char="§"/>
            </a:pPr>
            <a:endParaRPr lang="en-US" dirty="0" smtClean="0">
              <a:solidFill>
                <a:schemeClr val="tx1"/>
              </a:solidFill>
            </a:endParaRPr>
          </a:p>
          <a:p>
            <a:pPr lvl="1">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p:txBody>
      </p:sp>
      <p:sp>
        <p:nvSpPr>
          <p:cNvPr id="2" name="Slide Number Placeholder 1"/>
          <p:cNvSpPr>
            <a:spLocks noGrp="1"/>
          </p:cNvSpPr>
          <p:nvPr>
            <p:ph type="sldNum" sz="quarter" idx="10"/>
          </p:nvPr>
        </p:nvSpPr>
        <p:spPr/>
        <p:txBody>
          <a:bodyPr/>
          <a:lstStyle/>
          <a:p>
            <a:fld id="{9AE01BED-D8E1-49C6-9412-EC47A3C5ABFB}" type="slidenum">
              <a:rPr lang="en-US" smtClean="0"/>
              <a:pPr/>
              <a:t>6</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382435572"/>
              </p:ext>
            </p:extLst>
          </p:nvPr>
        </p:nvGraphicFramePr>
        <p:xfrm>
          <a:off x="1112838" y="906463"/>
          <a:ext cx="7686675" cy="8237537"/>
        </p:xfrm>
        <a:graphic>
          <a:graphicData uri="http://schemas.openxmlformats.org/presentationml/2006/ole">
            <mc:AlternateContent xmlns:mc="http://schemas.openxmlformats.org/markup-compatibility/2006">
              <mc:Choice xmlns:v="urn:schemas-microsoft-com:vml" Requires="v">
                <p:oleObj spid="_x0000_s1141" name="Document" r:id="rId5" imgW="6595658" imgH="7048506" progId="Word.Document.12">
                  <p:embed/>
                </p:oleObj>
              </mc:Choice>
              <mc:Fallback>
                <p:oleObj name="Document" r:id="rId5" imgW="6595658" imgH="7048506" progId="Word.Document.12">
                  <p:embed/>
                  <p:pic>
                    <p:nvPicPr>
                      <p:cNvPr id="0" name=""/>
                      <p:cNvPicPr/>
                      <p:nvPr/>
                    </p:nvPicPr>
                    <p:blipFill>
                      <a:blip r:embed="rId6"/>
                      <a:stretch>
                        <a:fillRect/>
                      </a:stretch>
                    </p:blipFill>
                    <p:spPr>
                      <a:xfrm>
                        <a:off x="1112838" y="906463"/>
                        <a:ext cx="7686675" cy="8237537"/>
                      </a:xfrm>
                      <a:prstGeom prst="rect">
                        <a:avLst/>
                      </a:prstGeom>
                    </p:spPr>
                  </p:pic>
                </p:oleObj>
              </mc:Fallback>
            </mc:AlternateContent>
          </a:graphicData>
        </a:graphic>
      </p:graphicFrame>
    </p:spTree>
    <p:extLst>
      <p:ext uri="{BB962C8B-B14F-4D97-AF65-F5344CB8AC3E}">
        <p14:creationId xmlns:p14="http://schemas.microsoft.com/office/powerpoint/2010/main" val="2685885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fr-CA" sz="2100" dirty="0">
                <a:solidFill>
                  <a:srgbClr val="003366"/>
                </a:solidFill>
              </a:rPr>
              <a:t>Modifications/Clarifications apportées aux Lignes directrices depuis </a:t>
            </a:r>
            <a:r>
              <a:rPr lang="en-CA" sz="2100" dirty="0" smtClean="0">
                <a:solidFill>
                  <a:srgbClr val="003366"/>
                </a:solidFill>
              </a:rPr>
              <a:t>2010 (suite)</a:t>
            </a:r>
            <a:r>
              <a:rPr lang="en-CA" sz="2800" dirty="0">
                <a:solidFill>
                  <a:srgbClr val="003366"/>
                </a:solidFill>
              </a:rPr>
              <a:t/>
            </a:r>
            <a:br>
              <a:rPr lang="en-CA" sz="2800" dirty="0">
                <a:solidFill>
                  <a:srgbClr val="003366"/>
                </a:solidFill>
              </a:rPr>
            </a:br>
            <a:r>
              <a:rPr lang="en-US" sz="2800" dirty="0"/>
              <a:t>________________________________________________</a:t>
            </a:r>
            <a:br>
              <a:rPr lang="en-US" sz="2800" dirty="0"/>
            </a:br>
            <a:r>
              <a:rPr lang="en-US" sz="2800" dirty="0"/>
              <a:t/>
            </a:r>
            <a:br>
              <a:rPr lang="en-US" sz="2800" dirty="0"/>
            </a:br>
            <a:r>
              <a:rPr lang="en-US" sz="2800" dirty="0"/>
              <a:t/>
            </a:r>
            <a:br>
              <a:rPr lang="en-US" sz="2800" dirty="0"/>
            </a:br>
            <a:endParaRPr lang="en-US" sz="2800" dirty="0" smtClean="0"/>
          </a:p>
        </p:txBody>
      </p:sp>
      <p:sp>
        <p:nvSpPr>
          <p:cNvPr id="27650" name="Content Placeholder 2"/>
          <p:cNvSpPr>
            <a:spLocks noGrp="1"/>
          </p:cNvSpPr>
          <p:nvPr>
            <p:ph idx="1"/>
          </p:nvPr>
        </p:nvSpPr>
        <p:spPr>
          <a:xfrm>
            <a:off x="1066800" y="1412776"/>
            <a:ext cx="7848600" cy="4114800"/>
          </a:xfrm>
        </p:spPr>
        <p:txBody>
          <a:bodyPr/>
          <a:lstStyle/>
          <a:p>
            <a:pPr>
              <a:buFont typeface="Wingdings" pitchFamily="2" charset="2"/>
              <a:buChar char="§"/>
            </a:pPr>
            <a:endParaRPr lang="en-US" dirty="0" smtClean="0">
              <a:solidFill>
                <a:schemeClr val="tx1"/>
              </a:solidFill>
            </a:endParaRPr>
          </a:p>
          <a:p>
            <a:pPr lvl="1">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p:txBody>
      </p:sp>
      <p:sp>
        <p:nvSpPr>
          <p:cNvPr id="2" name="Slide Number Placeholder 1"/>
          <p:cNvSpPr>
            <a:spLocks noGrp="1"/>
          </p:cNvSpPr>
          <p:nvPr>
            <p:ph type="sldNum" sz="quarter" idx="10"/>
          </p:nvPr>
        </p:nvSpPr>
        <p:spPr/>
        <p:txBody>
          <a:bodyPr/>
          <a:lstStyle/>
          <a:p>
            <a:fld id="{9AE01BED-D8E1-49C6-9412-EC47A3C5ABFB}" type="slidenum">
              <a:rPr lang="en-US" smtClean="0"/>
              <a:pPr/>
              <a:t>7</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321334681"/>
              </p:ext>
            </p:extLst>
          </p:nvPr>
        </p:nvGraphicFramePr>
        <p:xfrm>
          <a:off x="1120775" y="1268413"/>
          <a:ext cx="7686675" cy="9144000"/>
        </p:xfrm>
        <a:graphic>
          <a:graphicData uri="http://schemas.openxmlformats.org/presentationml/2006/ole">
            <mc:AlternateContent xmlns:mc="http://schemas.openxmlformats.org/markup-compatibility/2006">
              <mc:Choice xmlns:v="urn:schemas-microsoft-com:vml" Requires="v">
                <p:oleObj spid="_x0000_s2149" name="Document" r:id="rId5" imgW="6595658" imgH="7832393" progId="Word.Document.12">
                  <p:embed/>
                </p:oleObj>
              </mc:Choice>
              <mc:Fallback>
                <p:oleObj name="Document" r:id="rId5" imgW="6595658" imgH="7832393" progId="Word.Document.12">
                  <p:embed/>
                  <p:pic>
                    <p:nvPicPr>
                      <p:cNvPr id="0" name=""/>
                      <p:cNvPicPr/>
                      <p:nvPr/>
                    </p:nvPicPr>
                    <p:blipFill>
                      <a:blip r:embed="rId6"/>
                      <a:stretch>
                        <a:fillRect/>
                      </a:stretch>
                    </p:blipFill>
                    <p:spPr>
                      <a:xfrm>
                        <a:off x="1120775" y="1268413"/>
                        <a:ext cx="7686675" cy="9144000"/>
                      </a:xfrm>
                      <a:prstGeom prst="rect">
                        <a:avLst/>
                      </a:prstGeom>
                    </p:spPr>
                  </p:pic>
                </p:oleObj>
              </mc:Fallback>
            </mc:AlternateContent>
          </a:graphicData>
        </a:graphic>
      </p:graphicFrame>
    </p:spTree>
    <p:extLst>
      <p:ext uri="{BB962C8B-B14F-4D97-AF65-F5344CB8AC3E}">
        <p14:creationId xmlns:p14="http://schemas.microsoft.com/office/powerpoint/2010/main" val="2270785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043608" y="304800"/>
            <a:ext cx="7795592" cy="714375"/>
          </a:xfrm>
        </p:spPr>
        <p:txBody>
          <a:bodyPr/>
          <a:lstStyle/>
          <a:p>
            <a:r>
              <a:rPr lang="fr-CA" sz="2600" dirty="0" smtClean="0">
                <a:solidFill>
                  <a:schemeClr val="tx1"/>
                </a:solidFill>
              </a:rPr>
              <a:t>Plan de surveillance et d’évaluation des Lignes directrices</a:t>
            </a:r>
            <a:r>
              <a:rPr lang="fr-CA" sz="2800" dirty="0" smtClean="0">
                <a:solidFill>
                  <a:schemeClr val="tx1"/>
                </a:solidFill>
              </a:rPr>
              <a:t/>
            </a:r>
            <a:br>
              <a:rPr lang="fr-CA" sz="2800" dirty="0" smtClean="0">
                <a:solidFill>
                  <a:schemeClr val="tx1"/>
                </a:solidFill>
              </a:rPr>
            </a:br>
            <a:r>
              <a:rPr lang="fr-CA" sz="2800" dirty="0" smtClean="0"/>
              <a:t>________________________________________________</a:t>
            </a:r>
            <a:br>
              <a:rPr lang="fr-CA" sz="2800" dirty="0" smtClean="0"/>
            </a:br>
            <a:r>
              <a:rPr lang="fr-CA" sz="2800" dirty="0" smtClean="0"/>
              <a:t/>
            </a:r>
            <a:br>
              <a:rPr lang="fr-CA" sz="2800" dirty="0" smtClean="0"/>
            </a:br>
            <a:endParaRPr lang="fr-CA" sz="2800" dirty="0" smtClean="0"/>
          </a:p>
        </p:txBody>
      </p:sp>
      <p:sp>
        <p:nvSpPr>
          <p:cNvPr id="25602" name="Content Placeholder 2"/>
          <p:cNvSpPr>
            <a:spLocks noGrp="1"/>
          </p:cNvSpPr>
          <p:nvPr>
            <p:ph idx="1"/>
          </p:nvPr>
        </p:nvSpPr>
        <p:spPr>
          <a:xfrm>
            <a:off x="1043608" y="1052736"/>
            <a:ext cx="7848872" cy="5040559"/>
          </a:xfrm>
        </p:spPr>
        <p:txBody>
          <a:bodyPr/>
          <a:lstStyle/>
          <a:p>
            <a:pPr marL="457200" lvl="1" indent="-342900">
              <a:buSzPct val="95000"/>
              <a:buFont typeface="Wingdings" pitchFamily="2" charset="2"/>
              <a:buChar char="§"/>
            </a:pPr>
            <a:r>
              <a:rPr lang="fr-CA" sz="2400" b="1" dirty="0" smtClean="0">
                <a:solidFill>
                  <a:schemeClr val="tx1"/>
                </a:solidFill>
              </a:rPr>
              <a:t>Le Plan de surveillance et d’évaluation des Lignes directrices aide à surveiller et à évaluer, de façon continue, l’application et l’incidence des principales modifications apportées aux Lignes directrices : </a:t>
            </a:r>
          </a:p>
          <a:p>
            <a:pPr marL="749300" lvl="2" indent="-342900">
              <a:buSzPct val="95000"/>
              <a:buFont typeface="Wingdings" pitchFamily="2" charset="2"/>
              <a:buChar char="§"/>
            </a:pPr>
            <a:r>
              <a:rPr lang="fr-CA" sz="2200" dirty="0" smtClean="0">
                <a:solidFill>
                  <a:schemeClr val="tx1"/>
                </a:solidFill>
              </a:rPr>
              <a:t>Il veille à ce que les Lignes directrices demeurent pertinentes et efficaces.</a:t>
            </a:r>
          </a:p>
          <a:p>
            <a:pPr marL="749300" lvl="2" indent="-342900">
              <a:buSzPct val="95000"/>
              <a:buFont typeface="Wingdings" pitchFamily="2" charset="2"/>
              <a:buChar char="§"/>
            </a:pPr>
            <a:r>
              <a:rPr lang="fr-CA" sz="2200" dirty="0" smtClean="0">
                <a:solidFill>
                  <a:schemeClr val="tx1"/>
                </a:solidFill>
              </a:rPr>
              <a:t>Il respecte les attentes des intervenants.</a:t>
            </a:r>
          </a:p>
          <a:p>
            <a:pPr marL="749300" lvl="2" indent="-342900">
              <a:buSzPct val="95000"/>
              <a:buFont typeface="Wingdings" pitchFamily="2" charset="2"/>
              <a:buChar char="§"/>
            </a:pPr>
            <a:r>
              <a:rPr lang="fr-CA" sz="2200" dirty="0" smtClean="0">
                <a:solidFill>
                  <a:schemeClr val="tx1"/>
                </a:solidFill>
              </a:rPr>
              <a:t>Il utilise des indicateurs qualitatifs et quantitatifs.</a:t>
            </a:r>
          </a:p>
          <a:p>
            <a:pPr marL="749300" lvl="2" indent="-342900">
              <a:buSzPct val="95000"/>
              <a:buFont typeface="Wingdings" pitchFamily="2" charset="2"/>
              <a:buChar char="§"/>
            </a:pPr>
            <a:r>
              <a:rPr lang="fr-CA" sz="2200" dirty="0" smtClean="0">
                <a:solidFill>
                  <a:schemeClr val="tx1"/>
                </a:solidFill>
              </a:rPr>
              <a:t>Il permet au personnel de fournir au Conseil des mises à jour annuelles.</a:t>
            </a:r>
            <a:endParaRPr lang="fr-CA" b="1" dirty="0" smtClean="0">
              <a:solidFill>
                <a:schemeClr val="tx1"/>
              </a:solidFill>
            </a:endParaRPr>
          </a:p>
        </p:txBody>
      </p:sp>
      <p:sp>
        <p:nvSpPr>
          <p:cNvPr id="25603" name="Slide Number Placeholder 3"/>
          <p:cNvSpPr>
            <a:spLocks noGrp="1"/>
          </p:cNvSpPr>
          <p:nvPr>
            <p:ph type="sldNum" sz="quarter" idx="10"/>
          </p:nvPr>
        </p:nvSpPr>
        <p:spPr>
          <a:noFill/>
        </p:spPr>
        <p:txBody>
          <a:bodyPr/>
          <a:lstStyle/>
          <a:p>
            <a:fld id="{78438712-289D-458B-AF47-5F429D3E4676}" type="slidenum">
              <a:rPr lang="en-US" smtClean="0">
                <a:latin typeface="Arial" pitchFamily="-60" charset="-52"/>
                <a:ea typeface="ＭＳ Ｐゴシック" pitchFamily="-60" charset="-128"/>
                <a:cs typeface="ＭＳ Ｐゴシック" pitchFamily="-60" charset="-128"/>
              </a:rPr>
              <a:pPr/>
              <a:t>8</a:t>
            </a:fld>
            <a:endParaRPr lang="en-US" dirty="0" smtClean="0">
              <a:solidFill>
                <a:schemeClr val="tx1"/>
              </a:solidFill>
              <a:latin typeface="Arial" pitchFamily="-60" charset="-52"/>
              <a:ea typeface="ＭＳ Ｐゴシック" pitchFamily="-60" charset="-128"/>
              <a:cs typeface="ＭＳ Ｐゴシック" pitchFamily="-60" charset="-128"/>
            </a:endParaRPr>
          </a:p>
        </p:txBody>
      </p:sp>
    </p:spTree>
    <p:extLst>
      <p:ext uri="{BB962C8B-B14F-4D97-AF65-F5344CB8AC3E}">
        <p14:creationId xmlns:p14="http://schemas.microsoft.com/office/powerpoint/2010/main" val="2900557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219200" y="304800"/>
            <a:ext cx="7620000" cy="714375"/>
          </a:xfrm>
        </p:spPr>
        <p:txBody>
          <a:bodyPr/>
          <a:lstStyle/>
          <a:p>
            <a:r>
              <a:rPr lang="fr-CA" sz="2300" dirty="0">
                <a:solidFill>
                  <a:srgbClr val="003366"/>
                </a:solidFill>
              </a:rPr>
              <a:t>Plan de surveillance et d’évaluation des Lignes </a:t>
            </a:r>
            <a:r>
              <a:rPr lang="fr-CA" sz="2300" dirty="0" smtClean="0">
                <a:solidFill>
                  <a:srgbClr val="003366"/>
                </a:solidFill>
              </a:rPr>
              <a:t>directrices (suite)</a:t>
            </a:r>
            <a:r>
              <a:rPr lang="en-US" sz="2800" dirty="0" smtClean="0">
                <a:solidFill>
                  <a:schemeClr val="tx1"/>
                </a:solidFill>
              </a:rPr>
              <a:t/>
            </a:r>
            <a:br>
              <a:rPr lang="en-US" sz="2800" dirty="0" smtClean="0">
                <a:solidFill>
                  <a:schemeClr val="tx1"/>
                </a:solidFill>
              </a:rPr>
            </a:br>
            <a:r>
              <a:rPr lang="en-US" sz="2800" dirty="0" smtClean="0"/>
              <a:t>______________________________________________</a:t>
            </a:r>
            <a:br>
              <a:rPr lang="en-US" sz="2800" dirty="0" smtClean="0"/>
            </a:br>
            <a:r>
              <a:rPr lang="en-US" sz="2800" dirty="0" smtClean="0"/>
              <a:t/>
            </a:r>
            <a:br>
              <a:rPr lang="en-US" sz="2800" dirty="0" smtClean="0"/>
            </a:br>
            <a:endParaRPr lang="en-US" sz="2800" dirty="0" smtClean="0"/>
          </a:p>
        </p:txBody>
      </p:sp>
      <p:sp>
        <p:nvSpPr>
          <p:cNvPr id="25602" name="Content Placeholder 2"/>
          <p:cNvSpPr>
            <a:spLocks noGrp="1"/>
          </p:cNvSpPr>
          <p:nvPr>
            <p:ph idx="1"/>
          </p:nvPr>
        </p:nvSpPr>
        <p:spPr>
          <a:xfrm>
            <a:off x="1115616" y="5805264"/>
            <a:ext cx="7799784" cy="288032"/>
          </a:xfrm>
        </p:spPr>
        <p:txBody>
          <a:bodyPr/>
          <a:lstStyle/>
          <a:p>
            <a:pPr marL="114300" lvl="1" indent="0" algn="r">
              <a:buSzPct val="95000"/>
              <a:buNone/>
            </a:pPr>
            <a:r>
              <a:rPr lang="fr-CA" sz="900" b="1" dirty="0" smtClean="0">
                <a:solidFill>
                  <a:schemeClr val="tx1"/>
                </a:solidFill>
              </a:rPr>
              <a:t>* Résultats d’après l’examen de 2010</a:t>
            </a:r>
          </a:p>
        </p:txBody>
      </p:sp>
      <p:sp>
        <p:nvSpPr>
          <p:cNvPr id="25603" name="Slide Number Placeholder 3"/>
          <p:cNvSpPr>
            <a:spLocks noGrp="1"/>
          </p:cNvSpPr>
          <p:nvPr>
            <p:ph type="sldNum" sz="quarter" idx="10"/>
          </p:nvPr>
        </p:nvSpPr>
        <p:spPr>
          <a:noFill/>
        </p:spPr>
        <p:txBody>
          <a:bodyPr/>
          <a:lstStyle/>
          <a:p>
            <a:fld id="{78438712-289D-458B-AF47-5F429D3E4676}" type="slidenum">
              <a:rPr lang="en-US" smtClean="0">
                <a:latin typeface="Arial" pitchFamily="-60" charset="-52"/>
                <a:ea typeface="ＭＳ Ｐゴシック" pitchFamily="-60" charset="-128"/>
                <a:cs typeface="ＭＳ Ｐゴシック" pitchFamily="-60" charset="-128"/>
              </a:rPr>
              <a:pPr/>
              <a:t>9</a:t>
            </a:fld>
            <a:endParaRPr lang="en-US" dirty="0" smtClean="0">
              <a:solidFill>
                <a:schemeClr val="tx1"/>
              </a:solidFill>
              <a:latin typeface="Arial" pitchFamily="-60" charset="-52"/>
              <a:ea typeface="ＭＳ Ｐゴシック" pitchFamily="-60" charset="-128"/>
              <a:cs typeface="ＭＳ Ｐゴシック" pitchFamily="-60" charset="-128"/>
            </a:endParaRPr>
          </a:p>
        </p:txBody>
      </p:sp>
      <p:graphicFrame>
        <p:nvGraphicFramePr>
          <p:cNvPr id="5" name="Content Placeholder 3"/>
          <p:cNvGraphicFramePr>
            <a:graphicFrameLocks/>
          </p:cNvGraphicFramePr>
          <p:nvPr>
            <p:extLst>
              <p:ext uri="{D42A27DB-BD31-4B8C-83A1-F6EECF244321}">
                <p14:modId xmlns:p14="http://schemas.microsoft.com/office/powerpoint/2010/main" val="2042329624"/>
              </p:ext>
            </p:extLst>
          </p:nvPr>
        </p:nvGraphicFramePr>
        <p:xfrm>
          <a:off x="1115616" y="1052737"/>
          <a:ext cx="7560840" cy="4802532"/>
        </p:xfrm>
        <a:graphic>
          <a:graphicData uri="http://schemas.openxmlformats.org/drawingml/2006/table">
            <a:tbl>
              <a:tblPr firstRow="1" bandRow="1">
                <a:tableStyleId>{073A0DAA-6AF3-43AB-8588-CEC1D06C72B9}</a:tableStyleId>
              </a:tblPr>
              <a:tblGrid>
                <a:gridCol w="1374698"/>
                <a:gridCol w="2336987"/>
                <a:gridCol w="3849155"/>
              </a:tblGrid>
              <a:tr h="722824">
                <a:tc>
                  <a:txBody>
                    <a:bodyPr/>
                    <a:lstStyle/>
                    <a:p>
                      <a:r>
                        <a:rPr lang="fr-CA" sz="1400" noProof="0" dirty="0" smtClean="0"/>
                        <a:t>Modifications</a:t>
                      </a:r>
                      <a:r>
                        <a:rPr lang="fr-CA" sz="1400" baseline="0" noProof="0" dirty="0" smtClean="0"/>
                        <a:t> aux Lignes directrices</a:t>
                      </a:r>
                      <a:endParaRPr lang="fr-CA" sz="1400" noProof="0" dirty="0">
                        <a:solidFill>
                          <a:srgbClr val="002060"/>
                        </a:solidFill>
                      </a:endParaRPr>
                    </a:p>
                  </a:txBody>
                  <a:tcPr/>
                </a:tc>
                <a:tc>
                  <a:txBody>
                    <a:bodyPr/>
                    <a:lstStyle/>
                    <a:p>
                      <a:r>
                        <a:rPr lang="fr-CA" sz="1400" noProof="0" dirty="0" smtClean="0">
                          <a:solidFill>
                            <a:schemeClr val="bg1"/>
                          </a:solidFill>
                        </a:rPr>
                        <a:t>Justification</a:t>
                      </a:r>
                      <a:endParaRPr lang="fr-CA" sz="1400" noProof="0" dirty="0">
                        <a:solidFill>
                          <a:schemeClr val="bg1"/>
                        </a:solidFill>
                      </a:endParaRPr>
                    </a:p>
                  </a:txBody>
                  <a:tcPr/>
                </a:tc>
                <a:tc>
                  <a:txBody>
                    <a:bodyPr/>
                    <a:lstStyle/>
                    <a:p>
                      <a:r>
                        <a:rPr lang="fr-CA" sz="1400" noProof="0" dirty="0" smtClean="0"/>
                        <a:t>Observations*</a:t>
                      </a:r>
                      <a:endParaRPr lang="fr-CA" sz="1400" noProof="0" dirty="0">
                        <a:solidFill>
                          <a:srgbClr val="002060"/>
                        </a:solidFill>
                      </a:endParaRPr>
                    </a:p>
                  </a:txBody>
                  <a:tcPr/>
                </a:tc>
              </a:tr>
              <a:tr h="596292">
                <a:tc>
                  <a:txBody>
                    <a:bodyPr/>
                    <a:lstStyle/>
                    <a:p>
                      <a:r>
                        <a:rPr lang="fr-CA" sz="1400" noProof="0" dirty="0" smtClean="0"/>
                        <a:t>Mise en œuvre</a:t>
                      </a:r>
                      <a:r>
                        <a:rPr lang="fr-CA" sz="1400" baseline="0" noProof="0" dirty="0" smtClean="0"/>
                        <a:t> globale</a:t>
                      </a:r>
                      <a:endParaRPr lang="fr-CA" sz="1400" noProof="0" dirty="0"/>
                    </a:p>
                  </a:txBody>
                  <a:tcPr/>
                </a:tc>
                <a:tc>
                  <a:txBody>
                    <a:bodyPr/>
                    <a:lstStyle/>
                    <a:p>
                      <a:pPr>
                        <a:buFont typeface="Wingdings" pitchFamily="2" charset="2"/>
                        <a:buChar char="§"/>
                      </a:pPr>
                      <a:endParaRPr lang="fr-CA" sz="1400" noProof="0" dirty="0"/>
                    </a:p>
                  </a:txBody>
                  <a:tcPr/>
                </a:tc>
                <a:tc>
                  <a:txBody>
                    <a:bodyPr/>
                    <a:lstStyle/>
                    <a:p>
                      <a:pPr>
                        <a:buFont typeface="Wingdings" pitchFamily="2" charset="2"/>
                        <a:buChar char="§"/>
                      </a:pPr>
                      <a:r>
                        <a:rPr lang="fr-CA" sz="1400" noProof="0" dirty="0" smtClean="0"/>
                        <a:t> Suivi, évaluation et résolution continus des questions</a:t>
                      </a:r>
                      <a:endParaRPr lang="fr-CA" sz="1400" baseline="0" noProof="0" dirty="0" smtClean="0"/>
                    </a:p>
                    <a:p>
                      <a:pPr>
                        <a:buFont typeface="Wingdings" pitchFamily="2" charset="2"/>
                        <a:buChar char="§"/>
                      </a:pPr>
                      <a:r>
                        <a:rPr lang="fr-CA" sz="1400" baseline="0" noProof="0" dirty="0" smtClean="0"/>
                        <a:t> Liaison et sensibilisation anticipatrices</a:t>
                      </a:r>
                    </a:p>
                  </a:txBody>
                  <a:tcPr/>
                </a:tc>
              </a:tr>
              <a:tr h="933647">
                <a:tc>
                  <a:txBody>
                    <a:bodyPr/>
                    <a:lstStyle/>
                    <a:p>
                      <a:r>
                        <a:rPr lang="fr-CA" sz="1400" noProof="0" dirty="0" smtClean="0"/>
                        <a:t>Nouveaux niveaux d’amélioration  thérapeutique</a:t>
                      </a:r>
                      <a:endParaRPr lang="fr-CA" sz="1400" noProof="0" dirty="0"/>
                    </a:p>
                  </a:txBody>
                  <a:tcPr/>
                </a:tc>
                <a:tc>
                  <a:txBody>
                    <a:bodyPr/>
                    <a:lstStyle/>
                    <a:p>
                      <a:pPr>
                        <a:buFont typeface="Wingdings" pitchFamily="2" charset="2"/>
                        <a:buChar char="§"/>
                      </a:pPr>
                      <a:r>
                        <a:rPr lang="fr-CA" sz="1400" noProof="0" dirty="0" smtClean="0"/>
                        <a:t> Reconnaître</a:t>
                      </a:r>
                      <a:r>
                        <a:rPr lang="fr-CA" sz="1400" baseline="0" noProof="0" dirty="0" smtClean="0"/>
                        <a:t> l’</a:t>
                      </a:r>
                      <a:r>
                        <a:rPr lang="fr-CA" sz="1400" noProof="0" dirty="0" smtClean="0"/>
                        <a:t>innovation thérapeutique progressive</a:t>
                      </a:r>
                      <a:endParaRPr lang="fr-CA" sz="1400" noProof="0" dirty="0"/>
                    </a:p>
                  </a:txBody>
                  <a:tcPr/>
                </a:tc>
                <a:tc>
                  <a:txBody>
                    <a:bodyPr/>
                    <a:lstStyle/>
                    <a:p>
                      <a:pPr>
                        <a:buFont typeface="Wingdings" pitchFamily="2" charset="2"/>
                        <a:buChar char="§"/>
                      </a:pPr>
                      <a:r>
                        <a:rPr lang="fr-CA" sz="1400" noProof="0" dirty="0" smtClean="0"/>
                        <a:t> 19 % des nouveaux produits médicamenteux sont</a:t>
                      </a:r>
                      <a:r>
                        <a:rPr lang="fr-CA" sz="1400" baseline="0" noProof="0" dirty="0" smtClean="0"/>
                        <a:t> classés dans la catégorie </a:t>
                      </a:r>
                      <a:r>
                        <a:rPr lang="fr-CA" sz="1400" i="1" baseline="0" noProof="0" dirty="0" smtClean="0"/>
                        <a:t>Amélioration modeste</a:t>
                      </a:r>
                    </a:p>
                    <a:p>
                      <a:pPr marL="268288" indent="0">
                        <a:buFont typeface="Wingdings" pitchFamily="2" charset="2"/>
                        <a:buChar char="§"/>
                      </a:pPr>
                      <a:r>
                        <a:rPr lang="fr-CA" sz="1400" i="0" baseline="0" noProof="0" dirty="0" smtClean="0"/>
                        <a:t> (8 produits dont le classement est fondé sur des facteurs secondaires)</a:t>
                      </a:r>
                    </a:p>
                  </a:txBody>
                  <a:tcPr/>
                </a:tc>
              </a:tr>
              <a:tr h="1144471">
                <a:tc>
                  <a:txBody>
                    <a:bodyPr/>
                    <a:lstStyle/>
                    <a:p>
                      <a:r>
                        <a:rPr lang="fr-CA" sz="1400" noProof="0" dirty="0" smtClean="0"/>
                        <a:t>Restructuration</a:t>
                      </a:r>
                      <a:r>
                        <a:rPr lang="fr-CA" sz="1400" baseline="0" noProof="0" dirty="0" smtClean="0"/>
                        <a:t> globale des tests appliqués aux prix</a:t>
                      </a:r>
                      <a:endParaRPr lang="fr-CA" sz="1400" noProof="0" dirty="0"/>
                    </a:p>
                  </a:txBody>
                  <a:tcPr/>
                </a:tc>
                <a:tc>
                  <a:txBody>
                    <a:bodyPr/>
                    <a:lstStyle/>
                    <a:p>
                      <a:pPr>
                        <a:buFont typeface="Wingdings" pitchFamily="2" charset="2"/>
                        <a:buChar char="§"/>
                      </a:pPr>
                      <a:r>
                        <a:rPr lang="fr-CA" sz="1400" noProof="0" dirty="0" smtClean="0"/>
                        <a:t> La majoration de </a:t>
                      </a:r>
                      <a:r>
                        <a:rPr lang="fr-FR" sz="1400" noProof="0" dirty="0" smtClean="0"/>
                        <a:t>prix doit tenir compte de la valeur thérapeutique</a:t>
                      </a:r>
                      <a:endParaRPr lang="fr-CA" sz="1400" noProof="0" dirty="0"/>
                    </a:p>
                  </a:txBody>
                  <a:tcPr/>
                </a:tc>
                <a:tc>
                  <a:txBody>
                    <a:bodyPr/>
                    <a:lstStyle/>
                    <a:p>
                      <a:pPr>
                        <a:buFont typeface="Wingdings" pitchFamily="2" charset="2"/>
                        <a:buChar char="§"/>
                      </a:pPr>
                      <a:r>
                        <a:rPr lang="fr-CA" sz="1400" noProof="0" dirty="0" smtClean="0"/>
                        <a:t> 15 % des nouveaux</a:t>
                      </a:r>
                      <a:r>
                        <a:rPr lang="fr-CA" sz="1400" baseline="0" noProof="0" dirty="0" smtClean="0"/>
                        <a:t> produits médicamenteux sont classés dans la catégorie </a:t>
                      </a:r>
                      <a:r>
                        <a:rPr lang="fr-CA" sz="1400" i="1" baseline="0" noProof="0" dirty="0" smtClean="0"/>
                        <a:t>Amélioration modeste </a:t>
                      </a:r>
                      <a:r>
                        <a:rPr lang="fr-CA" sz="1400" i="0" baseline="0" noProof="0" dirty="0" smtClean="0"/>
                        <a:t>vendus à un prix plus élevé (</a:t>
                      </a:r>
                      <a:r>
                        <a:rPr lang="fr-CA" sz="1400" baseline="0" noProof="0" dirty="0" smtClean="0"/>
                        <a:t>c.-à-d., un prix supérieur à ce qui aurait été permis en vertu des anciennes Lignes directrices)</a:t>
                      </a:r>
                      <a:endParaRPr lang="fr-CA" sz="1400" noProof="0" dirty="0" smtClean="0"/>
                    </a:p>
                  </a:txBody>
                  <a:tcPr/>
                </a:tc>
              </a:tr>
              <a:tr h="1355294">
                <a:tc>
                  <a:txBody>
                    <a:bodyPr/>
                    <a:lstStyle/>
                    <a:p>
                      <a:r>
                        <a:rPr lang="fr-CA" sz="1400" noProof="0" dirty="0" smtClean="0"/>
                        <a:t>Méthodologie de la majoration</a:t>
                      </a:r>
                      <a:endParaRPr lang="fr-CA" sz="14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CA" sz="1400" noProof="0" dirty="0" smtClean="0"/>
                        <a:t> Éviter</a:t>
                      </a:r>
                      <a:r>
                        <a:rPr lang="fr-CA" sz="1400" baseline="0" noProof="0" dirty="0" smtClean="0"/>
                        <a:t> de freiner l’offre d’avantages </a:t>
                      </a:r>
                      <a:endParaRPr lang="fr-CA" sz="1400" b="0" noProof="0" dirty="0" smtClean="0"/>
                    </a:p>
                  </a:txBody>
                  <a:tcPr/>
                </a:tc>
                <a:tc>
                  <a:txBody>
                    <a:bodyPr/>
                    <a:lstStyle/>
                    <a:p>
                      <a:pPr>
                        <a:buFont typeface="Wingdings" pitchFamily="2" charset="2"/>
                        <a:buChar char="§"/>
                      </a:pPr>
                      <a:r>
                        <a:rPr lang="fr-CA" sz="1400" noProof="0" dirty="0" smtClean="0"/>
                        <a:t> La</a:t>
                      </a:r>
                      <a:r>
                        <a:rPr lang="fr-CA" sz="1400" baseline="0" noProof="0" dirty="0" smtClean="0"/>
                        <a:t> méthodologie de la majoration a été appliquée avec succès 58 fois depuis l’application pilote</a:t>
                      </a:r>
                    </a:p>
                    <a:p>
                      <a:pPr marL="268288" indent="0">
                        <a:buFont typeface="Wingdings" pitchFamily="2" charset="2"/>
                        <a:buChar char="§"/>
                      </a:pPr>
                      <a:r>
                        <a:rPr lang="fr-CA" sz="1400" baseline="0" noProof="0" dirty="0" smtClean="0"/>
                        <a:t> 45 applications de la méthodologie de la majoration simplifiée</a:t>
                      </a:r>
                    </a:p>
                    <a:p>
                      <a:pPr marL="268288" indent="0">
                        <a:buFont typeface="Wingdings" pitchFamily="2" charset="2"/>
                        <a:buChar char="§"/>
                      </a:pPr>
                      <a:r>
                        <a:rPr lang="fr-CA" sz="1400" baseline="0" noProof="0" dirty="0" smtClean="0"/>
                        <a:t> 13 applications de la méthodologie de la majoration régulière</a:t>
                      </a:r>
                      <a:endParaRPr lang="fr-CA" sz="1400" noProof="0" dirty="0"/>
                    </a:p>
                  </a:txBody>
                  <a:tcPr/>
                </a:tc>
              </a:tr>
            </a:tbl>
          </a:graphicData>
        </a:graphic>
      </p:graphicFrame>
    </p:spTree>
    <p:extLst>
      <p:ext uri="{BB962C8B-B14F-4D97-AF65-F5344CB8AC3E}">
        <p14:creationId xmlns:p14="http://schemas.microsoft.com/office/powerpoint/2010/main" val="3843128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2">
  <a:themeElements>
    <a:clrScheme name="Presentation 2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Presentation 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resentation 2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Presentation 2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Presentation 2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Presentation 2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Presentation 2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Presentation 2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Presentation 2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Presentation 2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PMPRB - Boudreau - Market Access Summit - Nov 15 2011</Template>
  <TotalTime>43031</TotalTime>
  <Words>1825</Words>
  <Application>Microsoft Office PowerPoint</Application>
  <PresentationFormat>On-screen Show (4:3)</PresentationFormat>
  <Paragraphs>239</Paragraphs>
  <Slides>21</Slides>
  <Notes>21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4" baseType="lpstr">
      <vt:lpstr>Presentation 2</vt:lpstr>
      <vt:lpstr>Document</vt:lpstr>
      <vt:lpstr>Worksheet</vt:lpstr>
      <vt:lpstr>Conseil d’examen du prix des médicaments brevetés (CEPMB) :  25 ans d’expérience</vt:lpstr>
      <vt:lpstr>Sommaire ________________________________________________  </vt:lpstr>
      <vt:lpstr>Aperçu du CEPMB ________________________________________________  </vt:lpstr>
      <vt:lpstr>Tests appliqués aux prix du CEPMB – Niveau thérapeutique ________________________________________________  </vt:lpstr>
      <vt:lpstr>PowerPoint Presentation</vt:lpstr>
      <vt:lpstr>Modifications/Clarifications apportées aux Lignes directrices depuis 2010 ________________________________________________   </vt:lpstr>
      <vt:lpstr>Modifications/Clarifications apportées aux Lignes directrices depuis 2010 (suite) ________________________________________________   </vt:lpstr>
      <vt:lpstr>Plan de surveillance et d’évaluation des Lignes directrices ________________________________________________  </vt:lpstr>
      <vt:lpstr>Plan de surveillance et d’évaluation des Lignes directrices (suite) ______________________________________________  </vt:lpstr>
      <vt:lpstr>Plan de surveillance et d’évaluation des Lignes directrices (suite) _________________________________________________________  </vt:lpstr>
      <vt:lpstr>Statistiques relatives à la réglementation ______________________________________________  </vt:lpstr>
      <vt:lpstr>Statistiques relatives à la réglementation : Engagements de conformité volontaire et ordonnances du Conseil de 2008 à 2012  ________________________________________________  </vt:lpstr>
      <vt:lpstr>Mise à jour sur les audiences ________________________________________________  </vt:lpstr>
      <vt:lpstr>Prochaines étapes ________________________________________________  </vt:lpstr>
      <vt:lpstr>PowerPoint Presentation</vt:lpstr>
      <vt:lpstr>Annexe</vt:lpstr>
      <vt:lpstr>Le Canada dans le contexte mondial ________________________________________________  </vt:lpstr>
      <vt:lpstr>Le Canada dans le contexte mondial (suite) ________________________________________________  </vt:lpstr>
      <vt:lpstr>Le Canada dans le contexte mondial (suite) ________________________________________________  </vt:lpstr>
      <vt:lpstr>Dépenses des régimes publics d’assurance-médicaments canadiens* en médicaments sur ordonnance Taux de croissance et totaux annuels, 2005-2006 à 2010-2011</vt:lpstr>
      <vt:lpstr>Variation des parts de toutes les ordonnances* par segment de marché, 2005-2006 à 2010-2011 ________________________________________________ </vt:lpstr>
    </vt:vector>
  </TitlesOfParts>
  <Company>Gov of Canada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Canada’s Patented Medicine Prices Review Board</dc:title>
  <dc:creator>PMPRB-CEPMB</dc:creator>
  <cp:lastModifiedBy>PMPRB-CEPMB</cp:lastModifiedBy>
  <cp:revision>549</cp:revision>
  <cp:lastPrinted>2012-06-11T14:55:01Z</cp:lastPrinted>
  <dcterms:created xsi:type="dcterms:W3CDTF">2011-01-17T17:24:36Z</dcterms:created>
  <dcterms:modified xsi:type="dcterms:W3CDTF">2012-11-26T18:54:46Z</dcterms:modified>
</cp:coreProperties>
</file>